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20" r:id="rId1"/>
  </p:sldMasterIdLst>
  <p:notesMasterIdLst>
    <p:notesMasterId r:id="rId60"/>
  </p:notesMasterIdLst>
  <p:sldIdLst>
    <p:sldId id="350" r:id="rId2"/>
    <p:sldId id="261" r:id="rId3"/>
    <p:sldId id="262" r:id="rId4"/>
    <p:sldId id="310" r:id="rId5"/>
    <p:sldId id="344" r:id="rId6"/>
    <p:sldId id="349" r:id="rId7"/>
    <p:sldId id="358" r:id="rId8"/>
    <p:sldId id="359" r:id="rId9"/>
    <p:sldId id="360" r:id="rId10"/>
    <p:sldId id="362" r:id="rId11"/>
    <p:sldId id="365" r:id="rId12"/>
    <p:sldId id="363" r:id="rId13"/>
    <p:sldId id="369" r:id="rId14"/>
    <p:sldId id="368" r:id="rId15"/>
    <p:sldId id="361" r:id="rId16"/>
    <p:sldId id="367" r:id="rId17"/>
    <p:sldId id="440" r:id="rId18"/>
    <p:sldId id="370" r:id="rId19"/>
    <p:sldId id="371" r:id="rId20"/>
    <p:sldId id="413" r:id="rId21"/>
    <p:sldId id="373" r:id="rId22"/>
    <p:sldId id="437" r:id="rId23"/>
    <p:sldId id="441" r:id="rId24"/>
    <p:sldId id="377" r:id="rId25"/>
    <p:sldId id="378" r:id="rId26"/>
    <p:sldId id="379" r:id="rId27"/>
    <p:sldId id="381" r:id="rId28"/>
    <p:sldId id="382" r:id="rId29"/>
    <p:sldId id="384" r:id="rId30"/>
    <p:sldId id="380" r:id="rId31"/>
    <p:sldId id="386" r:id="rId32"/>
    <p:sldId id="387" r:id="rId33"/>
    <p:sldId id="302" r:id="rId34"/>
    <p:sldId id="303" r:id="rId35"/>
    <p:sldId id="388" r:id="rId36"/>
    <p:sldId id="389" r:id="rId37"/>
    <p:sldId id="391" r:id="rId38"/>
    <p:sldId id="392" r:id="rId39"/>
    <p:sldId id="439" r:id="rId40"/>
    <p:sldId id="393" r:id="rId41"/>
    <p:sldId id="435" r:id="rId42"/>
    <p:sldId id="394" r:id="rId43"/>
    <p:sldId id="395" r:id="rId44"/>
    <p:sldId id="390" r:id="rId45"/>
    <p:sldId id="436" r:id="rId46"/>
    <p:sldId id="396" r:id="rId47"/>
    <p:sldId id="397" r:id="rId48"/>
    <p:sldId id="398" r:id="rId49"/>
    <p:sldId id="405" r:id="rId50"/>
    <p:sldId id="307" r:id="rId51"/>
    <p:sldId id="324" r:id="rId52"/>
    <p:sldId id="325" r:id="rId53"/>
    <p:sldId id="399" r:id="rId54"/>
    <p:sldId id="400" r:id="rId55"/>
    <p:sldId id="401" r:id="rId56"/>
    <p:sldId id="402" r:id="rId57"/>
    <p:sldId id="403" r:id="rId58"/>
    <p:sldId id="438" r:id="rId5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p:cViewPr varScale="1">
        <p:scale>
          <a:sx n="82" d="100"/>
          <a:sy n="82" d="100"/>
        </p:scale>
        <p:origin x="147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516162-AB6C-43E8-9CD0-CAB1216F9996}" type="datetimeFigureOut">
              <a:rPr lang="tr-TR" smtClean="0"/>
              <a:pPr/>
              <a:t>29.07.2021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34ED75-854D-40A6-A299-23C5C2B6DE0E}" type="slidenum">
              <a:rPr lang="tr-TR" smtClean="0"/>
              <a:pPr/>
              <a:t>‹#›</a:t>
            </a:fld>
            <a:endParaRPr lang="tr-TR"/>
          </a:p>
        </p:txBody>
      </p:sp>
    </p:spTree>
    <p:extLst>
      <p:ext uri="{BB962C8B-B14F-4D97-AF65-F5344CB8AC3E}">
        <p14:creationId xmlns:p14="http://schemas.microsoft.com/office/powerpoint/2010/main" val="1076058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0482"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ea typeface="ＭＳ Ｐゴシック" pitchFamily="34" charset="-128"/>
            </a:endParaRPr>
          </a:p>
        </p:txBody>
      </p:sp>
      <p:sp>
        <p:nvSpPr>
          <p:cNvPr id="20483"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F9C40F3-982E-4B37-ADA5-272CB1F449B7}" type="slidenum">
              <a:rPr lang="tr-TR" sz="1200"/>
              <a:pPr eaLnBrk="1" hangingPunct="1"/>
              <a:t>2</a:t>
            </a:fld>
            <a:endParaRPr lang="tr-TR" sz="1200"/>
          </a:p>
        </p:txBody>
      </p:sp>
    </p:spTree>
    <p:extLst>
      <p:ext uri="{BB962C8B-B14F-4D97-AF65-F5344CB8AC3E}">
        <p14:creationId xmlns:p14="http://schemas.microsoft.com/office/powerpoint/2010/main" val="1106448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2530" name="2 Not Yer Tutucusu"/>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ea typeface="ＭＳ Ｐゴシック" pitchFamily="34" charset="-128"/>
            </a:endParaRPr>
          </a:p>
        </p:txBody>
      </p:sp>
      <p:sp>
        <p:nvSpPr>
          <p:cNvPr id="22531" name="3 Slayt Numarası Yer Tutucusu"/>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49D839F-8C1E-4DBE-B0AD-41D6CDB583E2}" type="slidenum">
              <a:rPr lang="tr-TR" sz="1200"/>
              <a:pPr eaLnBrk="1" hangingPunct="1"/>
              <a:t>3</a:t>
            </a:fld>
            <a:endParaRPr lang="tr-TR" sz="1200"/>
          </a:p>
        </p:txBody>
      </p:sp>
    </p:spTree>
    <p:extLst>
      <p:ext uri="{BB962C8B-B14F-4D97-AF65-F5344CB8AC3E}">
        <p14:creationId xmlns:p14="http://schemas.microsoft.com/office/powerpoint/2010/main" val="3772811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86018"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1319918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88066"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1722676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734ED75-854D-40A6-A299-23C5C2B6DE0E}" type="slidenum">
              <a:rPr lang="tr-TR" smtClean="0"/>
              <a:pPr/>
              <a:t>41</a:t>
            </a:fld>
            <a:endParaRPr lang="tr-TR"/>
          </a:p>
        </p:txBody>
      </p:sp>
    </p:spTree>
    <p:extLst>
      <p:ext uri="{BB962C8B-B14F-4D97-AF65-F5344CB8AC3E}">
        <p14:creationId xmlns:p14="http://schemas.microsoft.com/office/powerpoint/2010/main" val="4008941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734ED75-854D-40A6-A299-23C5C2B6DE0E}" type="slidenum">
              <a:rPr lang="tr-TR" smtClean="0"/>
              <a:pPr/>
              <a:t>44</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6258"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1693580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1842180026"/>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3006954199"/>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158322555"/>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95367876"/>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348131143"/>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88682193"/>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56959598"/>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194371940"/>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562385189"/>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smtClean="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658045926"/>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1271745835"/>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18292284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786335768"/>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414673043"/>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512148605"/>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3615142486"/>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6DFF08F-DC6B-4601-B491-B0F83F6DD2DA}" type="datetimeFigureOut">
              <a:rPr lang="en-US" smtClean="0"/>
              <a:pPr/>
              <a:t>7/29/2021</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4205136611"/>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6DFF08F-DC6B-4601-B491-B0F83F6DD2DA}" type="datetimeFigureOut">
              <a:rPr lang="en-US" smtClean="0"/>
              <a:pPr/>
              <a:t>7/29/2021</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302176B-0E47-46AC-8F43-DAB4B8A37D06}" type="slidenum">
              <a:rPr lang="tr-TR" smtClean="0"/>
              <a:pPr/>
              <a:t>‹#›</a:t>
            </a:fld>
            <a:endParaRPr lang="tr-TR"/>
          </a:p>
        </p:txBody>
      </p:sp>
    </p:spTree>
    <p:extLst>
      <p:ext uri="{BB962C8B-B14F-4D97-AF65-F5344CB8AC3E}">
        <p14:creationId xmlns:p14="http://schemas.microsoft.com/office/powerpoint/2010/main" val="2181500613"/>
      </p:ext>
    </p:extLst>
  </p:cSld>
  <p:clrMap bg1="dk1" tx1="lt1" bg2="dk2" tx2="lt2" accent1="accent1" accent2="accent2" accent3="accent3" accent4="accent4" accent5="accent5" accent6="accent6" hlink="hlink" folHlink="folHlink"/>
  <p:sldLayoutIdLst>
    <p:sldLayoutId id="2147484121" r:id="rId1"/>
    <p:sldLayoutId id="2147484122" r:id="rId2"/>
    <p:sldLayoutId id="2147484123" r:id="rId3"/>
    <p:sldLayoutId id="2147484124" r:id="rId4"/>
    <p:sldLayoutId id="2147484125" r:id="rId5"/>
    <p:sldLayoutId id="2147484126" r:id="rId6"/>
    <p:sldLayoutId id="2147484127" r:id="rId7"/>
    <p:sldLayoutId id="2147484128" r:id="rId8"/>
    <p:sldLayoutId id="2147484129" r:id="rId9"/>
    <p:sldLayoutId id="2147484130" r:id="rId10"/>
    <p:sldLayoutId id="2147484131" r:id="rId11"/>
    <p:sldLayoutId id="2147484132" r:id="rId12"/>
    <p:sldLayoutId id="2147484133" r:id="rId13"/>
    <p:sldLayoutId id="2147484134" r:id="rId14"/>
    <p:sldLayoutId id="2147484135" r:id="rId15"/>
    <p:sldLayoutId id="2147484136" r:id="rId16"/>
    <p:sldLayoutId id="2147484137" r:id="rId17"/>
  </p:sldLayoutIdLst>
  <p:hf hdr="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5973" y="1700808"/>
            <a:ext cx="7886700" cy="4351338"/>
          </a:xfrm>
        </p:spPr>
        <p:txBody>
          <a:bodyPr>
            <a:normAutofit/>
          </a:bodyPr>
          <a:lstStyle/>
          <a:p>
            <a:pPr marL="114300" indent="0" algn="ctr">
              <a:buNone/>
            </a:pPr>
            <a:r>
              <a:rPr lang="tr-TR" sz="3200" dirty="0">
                <a:solidFill>
                  <a:schemeClr val="tx1"/>
                </a:solidFill>
              </a:rPr>
              <a:t>HAKLARA DESTEK HİBE PROGRMI</a:t>
            </a:r>
            <a:br>
              <a:rPr lang="tr-TR" sz="3200" dirty="0">
                <a:solidFill>
                  <a:schemeClr val="tx1"/>
                </a:solidFill>
              </a:rPr>
            </a:br>
            <a:endParaRPr lang="tr-TR" sz="3200" dirty="0">
              <a:solidFill>
                <a:schemeClr val="tx1"/>
              </a:solidFill>
            </a:endParaRPr>
          </a:p>
          <a:p>
            <a:pPr marL="114300" indent="0" algn="ctr">
              <a:buNone/>
            </a:pPr>
            <a:r>
              <a:rPr lang="tr-TR" sz="3200" dirty="0">
                <a:solidFill>
                  <a:schemeClr val="tx1"/>
                </a:solidFill>
              </a:rPr>
              <a:t>01.07.2020-30.06.2021</a:t>
            </a:r>
            <a:endParaRPr lang="tr-TR" dirty="0">
              <a:solidFill>
                <a:schemeClr val="tx1"/>
              </a:solidFill>
            </a:endParaRPr>
          </a:p>
        </p:txBody>
      </p:sp>
      <p:pic>
        <p:nvPicPr>
          <p:cNvPr id="9" name="Picture 2">
            <a:extLst>
              <a:ext uri="{FF2B5EF4-FFF2-40B4-BE49-F238E27FC236}">
                <a16:creationId xmlns:a16="http://schemas.microsoft.com/office/drawing/2014/main" id="{620E183A-F46D-415B-86C1-DBABD3544805}"/>
              </a:ext>
            </a:extLst>
          </p:cNvPr>
          <p:cNvPicPr>
            <a:picLocks noChangeAspect="1" noChangeArrowheads="1"/>
          </p:cNvPicPr>
          <p:nvPr/>
        </p:nvPicPr>
        <p:blipFill>
          <a:blip r:embed="rId2"/>
          <a:srcRect/>
          <a:stretch>
            <a:fillRect/>
          </a:stretch>
        </p:blipFill>
        <p:spPr bwMode="auto">
          <a:xfrm>
            <a:off x="0" y="0"/>
            <a:ext cx="4080341" cy="1700808"/>
          </a:xfrm>
          <a:prstGeom prst="rect">
            <a:avLst/>
          </a:prstGeom>
          <a:noFill/>
          <a:ln w="9525">
            <a:noFill/>
            <a:miter lim="800000"/>
            <a:headEnd/>
            <a:tailEnd/>
          </a:ln>
        </p:spPr>
      </p:pic>
      <p:sp>
        <p:nvSpPr>
          <p:cNvPr id="10" name="Dikdörtgen 9">
            <a:extLst>
              <a:ext uri="{FF2B5EF4-FFF2-40B4-BE49-F238E27FC236}">
                <a16:creationId xmlns:a16="http://schemas.microsoft.com/office/drawing/2014/main" id="{FACA288E-3A20-497F-8E24-0BDDD4534592}"/>
              </a:ext>
            </a:extLst>
          </p:cNvPr>
          <p:cNvSpPr/>
          <p:nvPr/>
        </p:nvSpPr>
        <p:spPr>
          <a:xfrm>
            <a:off x="4056581" y="0"/>
            <a:ext cx="3281268" cy="17008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tr-TR"/>
          </a:p>
        </p:txBody>
      </p:sp>
      <p:pic>
        <p:nvPicPr>
          <p:cNvPr id="11" name="4 İçerik Yer Tutucusu">
            <a:extLst>
              <a:ext uri="{FF2B5EF4-FFF2-40B4-BE49-F238E27FC236}">
                <a16:creationId xmlns:a16="http://schemas.microsoft.com/office/drawing/2014/main" id="{4E52E2DA-4651-4BFB-AFD5-D790F1D78267}"/>
              </a:ext>
            </a:extLst>
          </p:cNvPr>
          <p:cNvPicPr>
            <a:picLocks noChangeArrowheads="1"/>
          </p:cNvPicPr>
          <p:nvPr/>
        </p:nvPicPr>
        <p:blipFill>
          <a:blip r:embed="rId3"/>
          <a:srcRect/>
          <a:stretch>
            <a:fillRect/>
          </a:stretch>
        </p:blipFill>
        <p:spPr>
          <a:xfrm>
            <a:off x="7324460" y="0"/>
            <a:ext cx="1849085" cy="1700808"/>
          </a:xfrm>
          <a:prstGeom prst="rect">
            <a:avLst/>
          </a:prstGeom>
        </p:spPr>
      </p:pic>
    </p:spTree>
    <p:extLst>
      <p:ext uri="{BB962C8B-B14F-4D97-AF65-F5344CB8AC3E}">
        <p14:creationId xmlns:p14="http://schemas.microsoft.com/office/powerpoint/2010/main" val="361019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1196752"/>
            <a:ext cx="6554867" cy="720080"/>
          </a:xfrm>
        </p:spPr>
        <p:txBody>
          <a:bodyPr>
            <a:normAutofit/>
          </a:bodyPr>
          <a:lstStyle/>
          <a:p>
            <a:pPr algn="ctr"/>
            <a:r>
              <a:rPr lang="tr-TR" dirty="0">
                <a:solidFill>
                  <a:schemeClr val="bg1"/>
                </a:solidFill>
                <a:latin typeface="+mn-lt"/>
              </a:rPr>
              <a:t>Sorun Analizi</a:t>
            </a:r>
          </a:p>
        </p:txBody>
      </p:sp>
      <p:sp>
        <p:nvSpPr>
          <p:cNvPr id="3" name="İçerik Yer Tutucusu 2"/>
          <p:cNvSpPr>
            <a:spLocks noGrp="1"/>
          </p:cNvSpPr>
          <p:nvPr>
            <p:ph idx="1"/>
          </p:nvPr>
        </p:nvSpPr>
        <p:spPr>
          <a:xfrm>
            <a:off x="502921" y="1304928"/>
            <a:ext cx="7999040" cy="4608512"/>
          </a:xfrm>
        </p:spPr>
        <p:txBody>
          <a:bodyPr>
            <a:normAutofit/>
          </a:bodyPr>
          <a:lstStyle/>
          <a:p>
            <a:pPr marL="0" indent="0" algn="just">
              <a:buNone/>
            </a:pPr>
            <a:r>
              <a:rPr lang="tr-TR" sz="2400" dirty="0"/>
              <a:t>Mevcut durumun olumsuz/değiştirilmek istenilen yönlerinin tespit edilmesi (tercihen tüm paydaşların katılımıyla veya bakış açısı ile) ve bu yönler arasındaki </a:t>
            </a:r>
            <a:r>
              <a:rPr lang="ja-JP" altLang="tr-TR" sz="2400" i="1" dirty="0"/>
              <a:t>“</a:t>
            </a:r>
            <a:r>
              <a:rPr lang="tr-TR" altLang="ja-JP" sz="2400" i="1" dirty="0"/>
              <a:t>neden-sonuç</a:t>
            </a:r>
            <a:r>
              <a:rPr lang="ja-JP" altLang="tr-TR" sz="2400" i="1" dirty="0"/>
              <a:t>”</a:t>
            </a:r>
            <a:r>
              <a:rPr lang="tr-TR" altLang="ja-JP" sz="2400" dirty="0"/>
              <a:t> ilişkilerinin ortaya konması. </a:t>
            </a:r>
          </a:p>
          <a:p>
            <a:pPr marL="0" indent="0" algn="just">
              <a:buNone/>
            </a:pPr>
            <a:r>
              <a:rPr lang="tr-TR" altLang="ja-JP" sz="2400" i="1" dirty="0"/>
              <a:t>Problem Ağacı elde edilir…</a:t>
            </a:r>
          </a:p>
          <a:p>
            <a:pPr marL="457200" indent="-457200"/>
            <a:endParaRPr lang="tr-TR" sz="2400" dirty="0"/>
          </a:p>
          <a:p>
            <a:endParaRPr lang="tr-TR" sz="2400" dirty="0"/>
          </a:p>
        </p:txBody>
      </p:sp>
    </p:spTree>
    <p:extLst>
      <p:ext uri="{BB962C8B-B14F-4D97-AF65-F5344CB8AC3E}">
        <p14:creationId xmlns:p14="http://schemas.microsoft.com/office/powerpoint/2010/main" val="343706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44633" y="305704"/>
            <a:ext cx="7886700" cy="1143009"/>
          </a:xfrm>
        </p:spPr>
        <p:txBody>
          <a:bodyPr>
            <a:normAutofit/>
          </a:bodyPr>
          <a:lstStyle/>
          <a:p>
            <a:pPr algn="ctr"/>
            <a:r>
              <a:rPr lang="tr-TR" dirty="0">
                <a:solidFill>
                  <a:schemeClr val="bg1"/>
                </a:solidFill>
                <a:latin typeface="+mn-lt"/>
              </a:rPr>
              <a:t>Sorun Analizi – Problem Ağacı</a:t>
            </a:r>
          </a:p>
        </p:txBody>
      </p:sp>
      <p:sp>
        <p:nvSpPr>
          <p:cNvPr id="6" name="Slayt Numarası Yer Tutucusu 5"/>
          <p:cNvSpPr>
            <a:spLocks noGrp="1"/>
          </p:cNvSpPr>
          <p:nvPr>
            <p:ph type="sldNum" sz="quarter" idx="12"/>
          </p:nvPr>
        </p:nvSpPr>
        <p:spPr/>
        <p:txBody>
          <a:bodyPr/>
          <a:lstStyle/>
          <a:p>
            <a:fld id="{F302176B-0E47-46AC-8F43-DAB4B8A37D06}" type="slidenum">
              <a:rPr lang="tr-TR" smtClean="0"/>
              <a:pPr/>
              <a:t>11</a:t>
            </a:fld>
            <a:endParaRPr lang="tr-TR"/>
          </a:p>
        </p:txBody>
      </p:sp>
      <p:pic>
        <p:nvPicPr>
          <p:cNvPr id="7" name="Picture 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62" y="1437124"/>
            <a:ext cx="7992888" cy="481127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0697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836712"/>
            <a:ext cx="6554867" cy="1152128"/>
          </a:xfrm>
        </p:spPr>
        <p:txBody>
          <a:bodyPr>
            <a:normAutofit/>
          </a:bodyPr>
          <a:lstStyle/>
          <a:p>
            <a:pPr algn="ctr"/>
            <a:r>
              <a:rPr lang="tr-TR" dirty="0">
                <a:solidFill>
                  <a:schemeClr val="bg1"/>
                </a:solidFill>
                <a:latin typeface="+mn-lt"/>
              </a:rPr>
              <a:t>Hedef Analizi</a:t>
            </a:r>
          </a:p>
        </p:txBody>
      </p:sp>
      <p:sp>
        <p:nvSpPr>
          <p:cNvPr id="3" name="İçerik Yer Tutucusu 2"/>
          <p:cNvSpPr>
            <a:spLocks noGrp="1"/>
          </p:cNvSpPr>
          <p:nvPr>
            <p:ph idx="1"/>
          </p:nvPr>
        </p:nvSpPr>
        <p:spPr>
          <a:xfrm>
            <a:off x="533400" y="1988840"/>
            <a:ext cx="7999040" cy="2736304"/>
          </a:xfrm>
        </p:spPr>
        <p:txBody>
          <a:bodyPr>
            <a:normAutofit/>
          </a:bodyPr>
          <a:lstStyle/>
          <a:p>
            <a:pPr marL="0" indent="0" algn="just">
              <a:buNone/>
            </a:pPr>
            <a:r>
              <a:rPr lang="tr-TR" sz="2400" dirty="0"/>
              <a:t>Problem ağacını oluşturan negatif tespitler çözüme dönüştürülür ve olumlu gerçekleşmeler - hedefler - olarak ifade edilir. </a:t>
            </a:r>
          </a:p>
          <a:p>
            <a:pPr marL="0" indent="0" algn="just">
              <a:buNone/>
            </a:pPr>
            <a:endParaRPr lang="tr-TR" sz="2400" i="1" dirty="0"/>
          </a:p>
          <a:p>
            <a:pPr marL="0" indent="0" algn="just">
              <a:buNone/>
            </a:pPr>
            <a:r>
              <a:rPr lang="tr-TR" sz="2400" i="1" dirty="0"/>
              <a:t>Hedef Ağacı elde edilir…</a:t>
            </a:r>
          </a:p>
          <a:p>
            <a:pPr marL="0" indent="0" algn="just">
              <a:buNone/>
            </a:pPr>
            <a:endParaRPr lang="tr-TR" dirty="0"/>
          </a:p>
        </p:txBody>
      </p:sp>
    </p:spTree>
    <p:extLst>
      <p:ext uri="{BB962C8B-B14F-4D97-AF65-F5344CB8AC3E}">
        <p14:creationId xmlns:p14="http://schemas.microsoft.com/office/powerpoint/2010/main" val="1803189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8650" y="365127"/>
            <a:ext cx="7886700" cy="992172"/>
          </a:xfrm>
        </p:spPr>
        <p:txBody>
          <a:bodyPr>
            <a:normAutofit/>
          </a:bodyPr>
          <a:lstStyle/>
          <a:p>
            <a:pPr algn="ctr"/>
            <a:r>
              <a:rPr lang="tr-TR" dirty="0">
                <a:solidFill>
                  <a:schemeClr val="bg1"/>
                </a:solidFill>
                <a:latin typeface="+mn-lt"/>
              </a:rPr>
              <a:t>Hedef Analizi – Hedef Ağacı</a:t>
            </a:r>
          </a:p>
        </p:txBody>
      </p:sp>
      <p:sp>
        <p:nvSpPr>
          <p:cNvPr id="6" name="Slayt Numarası Yer Tutucusu 5"/>
          <p:cNvSpPr>
            <a:spLocks noGrp="1"/>
          </p:cNvSpPr>
          <p:nvPr>
            <p:ph type="sldNum" sz="quarter" idx="12"/>
          </p:nvPr>
        </p:nvSpPr>
        <p:spPr/>
        <p:txBody>
          <a:bodyPr/>
          <a:lstStyle/>
          <a:p>
            <a:fld id="{F302176B-0E47-46AC-8F43-DAB4B8A37D06}" type="slidenum">
              <a:rPr lang="tr-TR" smtClean="0"/>
              <a:pPr/>
              <a:t>13</a:t>
            </a:fld>
            <a:endParaRPr lang="tr-TR"/>
          </a:p>
        </p:txBody>
      </p:sp>
      <p:pic>
        <p:nvPicPr>
          <p:cNvPr id="7"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119" y="1196752"/>
            <a:ext cx="8603761" cy="51906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9130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620688"/>
            <a:ext cx="6554867" cy="1512168"/>
          </a:xfrm>
        </p:spPr>
        <p:txBody>
          <a:bodyPr>
            <a:normAutofit/>
          </a:bodyPr>
          <a:lstStyle/>
          <a:p>
            <a:pPr algn="ctr"/>
            <a:r>
              <a:rPr lang="tr-TR" dirty="0">
                <a:solidFill>
                  <a:schemeClr val="bg1"/>
                </a:solidFill>
                <a:latin typeface="+mn-lt"/>
              </a:rPr>
              <a:t>Hedef Analizi – Bireysel</a:t>
            </a:r>
            <a:br>
              <a:rPr lang="tr-TR" dirty="0">
                <a:solidFill>
                  <a:schemeClr val="bg1"/>
                </a:solidFill>
                <a:latin typeface="+mn-lt"/>
              </a:rPr>
            </a:br>
            <a:r>
              <a:rPr lang="tr-TR" dirty="0">
                <a:solidFill>
                  <a:schemeClr val="bg1"/>
                </a:solidFill>
                <a:latin typeface="+mn-lt"/>
              </a:rPr>
              <a:t> Çalışması</a:t>
            </a:r>
          </a:p>
        </p:txBody>
      </p:sp>
      <p:sp>
        <p:nvSpPr>
          <p:cNvPr id="3" name="İçerik Yer Tutucusu 2"/>
          <p:cNvSpPr>
            <a:spLocks noGrp="1"/>
          </p:cNvSpPr>
          <p:nvPr>
            <p:ph idx="1"/>
          </p:nvPr>
        </p:nvSpPr>
        <p:spPr>
          <a:xfrm>
            <a:off x="683568" y="908720"/>
            <a:ext cx="7704856" cy="3456384"/>
          </a:xfrm>
        </p:spPr>
        <p:txBody>
          <a:bodyPr/>
          <a:lstStyle/>
          <a:p>
            <a:endParaRPr lang="tr-TR" sz="2400" dirty="0">
              <a:latin typeface="Verdana" pitchFamily="34" charset="0"/>
            </a:endParaRPr>
          </a:p>
          <a:p>
            <a:r>
              <a:rPr lang="tr-TR" sz="2400" dirty="0">
                <a:latin typeface="Verdana" pitchFamily="34" charset="0"/>
              </a:rPr>
              <a:t>Oluşturduğunuz problem ağacını temel alarak hedef ağacı geliştirin</a:t>
            </a:r>
          </a:p>
          <a:p>
            <a:endParaRPr lang="tr-TR" dirty="0"/>
          </a:p>
        </p:txBody>
      </p:sp>
    </p:spTree>
    <p:extLst>
      <p:ext uri="{BB962C8B-B14F-4D97-AF65-F5344CB8AC3E}">
        <p14:creationId xmlns:p14="http://schemas.microsoft.com/office/powerpoint/2010/main" val="1212972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71472" y="357167"/>
            <a:ext cx="7886700" cy="767578"/>
          </a:xfrm>
        </p:spPr>
        <p:txBody>
          <a:bodyPr>
            <a:normAutofit/>
          </a:bodyPr>
          <a:lstStyle/>
          <a:p>
            <a:pPr algn="ctr"/>
            <a:r>
              <a:rPr lang="tr-TR" dirty="0">
                <a:solidFill>
                  <a:schemeClr val="bg1"/>
                </a:solidFill>
                <a:latin typeface="+mn-lt"/>
              </a:rPr>
              <a:t>Paydaş Analizi</a:t>
            </a:r>
          </a:p>
        </p:txBody>
      </p:sp>
      <p:sp>
        <p:nvSpPr>
          <p:cNvPr id="3" name="İçerik Yer Tutucusu 2"/>
          <p:cNvSpPr>
            <a:spLocks noGrp="1"/>
          </p:cNvSpPr>
          <p:nvPr>
            <p:ph idx="1"/>
          </p:nvPr>
        </p:nvSpPr>
        <p:spPr>
          <a:xfrm>
            <a:off x="539552" y="2276872"/>
            <a:ext cx="7662864" cy="3267169"/>
          </a:xfrm>
        </p:spPr>
        <p:txBody>
          <a:bodyPr>
            <a:noAutofit/>
          </a:bodyPr>
          <a:lstStyle/>
          <a:p>
            <a:pPr marL="0" indent="0" algn="just">
              <a:buNone/>
            </a:pPr>
            <a:r>
              <a:rPr lang="tr-TR" sz="2000" b="1" dirty="0"/>
              <a:t>Projeyle ilgisi olan tüm topluluklar (halk, kurumlar, işletmeler) paydaş olarak adlandırılır. Projenin sosyal ve kurumsal etkisini maksimize etmek için analiz aşamasının ilk ayağında projeden kimlerin ne şekilde (olumlu, olumsuz) etkileneceğini tespit edilir.</a:t>
            </a:r>
          </a:p>
          <a:p>
            <a:pPr marL="0" indent="0">
              <a:buNone/>
            </a:pPr>
            <a:r>
              <a:rPr lang="tr-TR" sz="2000" b="1" dirty="0"/>
              <a:t>Temel Paydaşlar</a:t>
            </a:r>
          </a:p>
          <a:p>
            <a:pPr marL="0" indent="0" algn="just">
              <a:buNone/>
            </a:pPr>
            <a:r>
              <a:rPr lang="tr-TR" sz="2000" b="1" dirty="0"/>
              <a:t>Hedef Kitle kimlerdir?</a:t>
            </a:r>
          </a:p>
          <a:p>
            <a:pPr marL="0" indent="0" algn="just">
              <a:buNone/>
            </a:pPr>
            <a:r>
              <a:rPr lang="tr-TR" sz="2000" b="1" dirty="0"/>
              <a:t>Nihai Faydalanıcılar kimlerdir?</a:t>
            </a:r>
          </a:p>
          <a:p>
            <a:pPr marL="0" indent="0" algn="just">
              <a:buNone/>
            </a:pPr>
            <a:r>
              <a:rPr lang="tr-TR" sz="2000" b="1" dirty="0"/>
              <a:t>Projede ortak/iştirakçi var mıdır?</a:t>
            </a:r>
          </a:p>
          <a:p>
            <a:pPr marL="0" indent="0" algn="just">
              <a:buNone/>
            </a:pPr>
            <a:r>
              <a:rPr lang="tr-TR" sz="2000" b="1" dirty="0"/>
              <a:t>Projeden olumsuz etkilenecek kitleler kimlerdir?</a:t>
            </a:r>
          </a:p>
          <a:p>
            <a:pPr marL="0" indent="0" algn="just">
              <a:buNone/>
            </a:pPr>
            <a:r>
              <a:rPr lang="tr-TR" sz="2000" b="1" dirty="0"/>
              <a:t>Önemli Not: Sağlıklı bir projelendirme sürecinde tüm paydaşların görüşlerinin – en azından problem analizine – projeye yansıtılması gerekir.</a:t>
            </a:r>
          </a:p>
          <a:p>
            <a:endParaRPr lang="tr-TR" sz="1200" dirty="0"/>
          </a:p>
        </p:txBody>
      </p:sp>
    </p:spTree>
    <p:extLst>
      <p:ext uri="{BB962C8B-B14F-4D97-AF65-F5344CB8AC3E}">
        <p14:creationId xmlns:p14="http://schemas.microsoft.com/office/powerpoint/2010/main" val="3905944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19559" y="1124744"/>
            <a:ext cx="6554867" cy="1224136"/>
          </a:xfrm>
        </p:spPr>
        <p:txBody>
          <a:bodyPr>
            <a:normAutofit/>
          </a:bodyPr>
          <a:lstStyle/>
          <a:p>
            <a:pPr algn="ctr"/>
            <a:r>
              <a:rPr lang="tr-TR" dirty="0">
                <a:solidFill>
                  <a:schemeClr val="bg1"/>
                </a:solidFill>
              </a:rPr>
              <a:t>Paydaş Analizi – Grup Çalışması</a:t>
            </a:r>
          </a:p>
        </p:txBody>
      </p:sp>
      <p:sp>
        <p:nvSpPr>
          <p:cNvPr id="3" name="İçerik Yer Tutucusu 2"/>
          <p:cNvSpPr>
            <a:spLocks noGrp="1"/>
          </p:cNvSpPr>
          <p:nvPr>
            <p:ph idx="1"/>
          </p:nvPr>
        </p:nvSpPr>
        <p:spPr>
          <a:xfrm>
            <a:off x="425464" y="1268760"/>
            <a:ext cx="8143056" cy="3168352"/>
          </a:xfrm>
        </p:spPr>
        <p:txBody>
          <a:bodyPr>
            <a:normAutofit/>
          </a:bodyPr>
          <a:lstStyle/>
          <a:p>
            <a:pPr algn="just"/>
            <a:endParaRPr lang="tr-TR" sz="2400" dirty="0"/>
          </a:p>
          <a:p>
            <a:pPr algn="just"/>
            <a:r>
              <a:rPr lang="tr-TR" sz="2400" dirty="0"/>
              <a:t>Bu problemden çerçevesinde paydaşlarınızı ve nasıl etkilendiklerini belirleyin.</a:t>
            </a:r>
          </a:p>
        </p:txBody>
      </p:sp>
    </p:spTree>
    <p:extLst>
      <p:ext uri="{BB962C8B-B14F-4D97-AF65-F5344CB8AC3E}">
        <p14:creationId xmlns:p14="http://schemas.microsoft.com/office/powerpoint/2010/main" val="1196018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1564A186-05C4-456F-89BB-449DAC0FAFD0}"/>
              </a:ext>
            </a:extLst>
          </p:cNvPr>
          <p:cNvPicPr>
            <a:picLocks noChangeAspect="1"/>
          </p:cNvPicPr>
          <p:nvPr/>
        </p:nvPicPr>
        <p:blipFill>
          <a:blip r:embed="rId2"/>
          <a:stretch>
            <a:fillRect/>
          </a:stretch>
        </p:blipFill>
        <p:spPr>
          <a:xfrm>
            <a:off x="806103" y="1916832"/>
            <a:ext cx="6986622" cy="4464496"/>
          </a:xfrm>
          <a:prstGeom prst="rect">
            <a:avLst/>
          </a:prstGeom>
        </p:spPr>
      </p:pic>
      <p:sp>
        <p:nvSpPr>
          <p:cNvPr id="2" name="Başlık 1">
            <a:extLst>
              <a:ext uri="{FF2B5EF4-FFF2-40B4-BE49-F238E27FC236}">
                <a16:creationId xmlns:a16="http://schemas.microsoft.com/office/drawing/2014/main" id="{C38F0791-C68E-4B1D-8359-F4EE201323D8}"/>
              </a:ext>
            </a:extLst>
          </p:cNvPr>
          <p:cNvSpPr>
            <a:spLocks noGrp="1"/>
          </p:cNvSpPr>
          <p:nvPr>
            <p:ph type="title"/>
          </p:nvPr>
        </p:nvSpPr>
        <p:spPr>
          <a:xfrm>
            <a:off x="1021981" y="332656"/>
            <a:ext cx="6554867" cy="720080"/>
          </a:xfrm>
        </p:spPr>
        <p:txBody>
          <a:bodyPr/>
          <a:lstStyle/>
          <a:p>
            <a:r>
              <a:rPr lang="tr-TR" dirty="0">
                <a:solidFill>
                  <a:schemeClr val="bg1"/>
                </a:solidFill>
              </a:rPr>
              <a:t>Strateji analizi</a:t>
            </a:r>
          </a:p>
        </p:txBody>
      </p:sp>
      <p:sp>
        <p:nvSpPr>
          <p:cNvPr id="3" name="İçerik Yer Tutucusu 2">
            <a:extLst>
              <a:ext uri="{FF2B5EF4-FFF2-40B4-BE49-F238E27FC236}">
                <a16:creationId xmlns:a16="http://schemas.microsoft.com/office/drawing/2014/main" id="{1FF93E1E-C6C1-401B-B9DA-BF8E0F996021}"/>
              </a:ext>
            </a:extLst>
          </p:cNvPr>
          <p:cNvSpPr>
            <a:spLocks noGrp="1"/>
          </p:cNvSpPr>
          <p:nvPr>
            <p:ph idx="1"/>
          </p:nvPr>
        </p:nvSpPr>
        <p:spPr>
          <a:xfrm>
            <a:off x="501477" y="836712"/>
            <a:ext cx="8203130" cy="1728192"/>
          </a:xfrm>
        </p:spPr>
        <p:txBody>
          <a:bodyPr>
            <a:normAutofit/>
          </a:bodyPr>
          <a:lstStyle/>
          <a:p>
            <a:pPr marL="0" marR="0" lvl="0" indent="0" algn="just"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tr-TR" sz="1800" b="0" i="0" u="none" strike="noStrike" kern="1200" cap="none" spc="0" normalizeH="0" baseline="0" noProof="0" dirty="0">
                <a:ln>
                  <a:noFill/>
                </a:ln>
                <a:solidFill>
                  <a:srgbClr val="146194">
                    <a:lumMod val="75000"/>
                  </a:srgbClr>
                </a:solidFill>
                <a:effectLst/>
                <a:uLnTx/>
                <a:uFillTx/>
                <a:latin typeface="Century Gothic" panose="020B0502020202020204"/>
                <a:ea typeface="+mn-ea"/>
                <a:cs typeface="+mn-cs"/>
              </a:rPr>
              <a:t>	Ortaya konacak </a:t>
            </a:r>
            <a:r>
              <a:rPr kumimoji="0" lang="tr-TR" sz="1800" b="0" i="1" u="none" strike="noStrike" kern="1200" cap="none" spc="0" normalizeH="0" baseline="0" noProof="0" dirty="0">
                <a:ln>
                  <a:noFill/>
                </a:ln>
                <a:solidFill>
                  <a:srgbClr val="146194">
                    <a:lumMod val="75000"/>
                  </a:srgbClr>
                </a:solidFill>
                <a:effectLst/>
                <a:uLnTx/>
                <a:uFillTx/>
                <a:latin typeface="Century Gothic" panose="020B0502020202020204"/>
                <a:ea typeface="+mn-ea"/>
                <a:cs typeface="+mn-cs"/>
              </a:rPr>
              <a:t>kriterler</a:t>
            </a:r>
            <a:r>
              <a:rPr kumimoji="0" lang="tr-TR" sz="1800" b="0" i="0" u="none" strike="noStrike" kern="1200" cap="none" spc="0" normalizeH="0" baseline="0" noProof="0" dirty="0">
                <a:ln>
                  <a:noFill/>
                </a:ln>
                <a:solidFill>
                  <a:srgbClr val="146194">
                    <a:lumMod val="75000"/>
                  </a:srgbClr>
                </a:solidFill>
                <a:effectLst/>
                <a:uLnTx/>
                <a:uFillTx/>
                <a:latin typeface="Century Gothic" panose="020B0502020202020204"/>
                <a:ea typeface="+mn-ea"/>
                <a:cs typeface="+mn-cs"/>
              </a:rPr>
              <a:t> ışığında hangi hedeflere odaklanılacağı ve hangi hedeflerden vazgeçileceğinin tespit edildiği analizdir. Temel kriterlere örnek:</a:t>
            </a:r>
          </a:p>
          <a:p>
            <a:pPr algn="just"/>
            <a:endParaRPr lang="tr-TR" sz="1800" dirty="0"/>
          </a:p>
        </p:txBody>
      </p:sp>
    </p:spTree>
    <p:extLst>
      <p:ext uri="{BB962C8B-B14F-4D97-AF65-F5344CB8AC3E}">
        <p14:creationId xmlns:p14="http://schemas.microsoft.com/office/powerpoint/2010/main" val="2939186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91579" y="298069"/>
            <a:ext cx="7560840" cy="1524000"/>
          </a:xfrm>
        </p:spPr>
        <p:txBody>
          <a:bodyPr>
            <a:normAutofit/>
          </a:bodyPr>
          <a:lstStyle/>
          <a:p>
            <a:r>
              <a:rPr lang="tr-TR" dirty="0">
                <a:latin typeface="+mn-lt"/>
              </a:rPr>
              <a:t>Strateji Analizi – Strateji Belirleme</a:t>
            </a:r>
          </a:p>
        </p:txBody>
      </p:sp>
      <p:sp>
        <p:nvSpPr>
          <p:cNvPr id="3" name="İçerik Yer Tutucusu 2"/>
          <p:cNvSpPr>
            <a:spLocks noGrp="1"/>
          </p:cNvSpPr>
          <p:nvPr>
            <p:ph idx="1"/>
          </p:nvPr>
        </p:nvSpPr>
        <p:spPr>
          <a:xfrm>
            <a:off x="368651" y="-266662"/>
            <a:ext cx="8163789" cy="3767670"/>
          </a:xfrm>
        </p:spPr>
        <p:txBody>
          <a:bodyPr/>
          <a:lstStyle/>
          <a:p>
            <a:pPr algn="just"/>
            <a:r>
              <a:rPr lang="tr-TR" dirty="0"/>
              <a:t>Kriterlere göre hedef ağacından uygun stratejinin belirlenmesi</a:t>
            </a:r>
          </a:p>
        </p:txBody>
      </p:sp>
      <p:pic>
        <p:nvPicPr>
          <p:cNvPr id="8"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930" y="2060848"/>
            <a:ext cx="8710139" cy="44661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997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609597"/>
            <a:ext cx="7566992" cy="936104"/>
          </a:xfrm>
        </p:spPr>
        <p:txBody>
          <a:bodyPr>
            <a:noAutofit/>
          </a:bodyPr>
          <a:lstStyle/>
          <a:p>
            <a:r>
              <a:rPr lang="tr-TR" dirty="0">
                <a:solidFill>
                  <a:schemeClr val="bg1"/>
                </a:solidFill>
                <a:latin typeface="+mn-lt"/>
              </a:rPr>
              <a:t>Strateji Analizi – Strateji Belirleme</a:t>
            </a:r>
          </a:p>
        </p:txBody>
      </p:sp>
      <p:pic>
        <p:nvPicPr>
          <p:cNvPr id="7" name="Picture 9"/>
          <p:cNvPicPr>
            <a:picLocks noChangeAspect="1" noChangeArrowheads="1"/>
          </p:cNvPicPr>
          <p:nvPr/>
        </p:nvPicPr>
        <p:blipFill>
          <a:blip r:embed="rId2">
            <a:extLst>
              <a:ext uri="{28A0092B-C50C-407E-A947-70E740481C1C}">
                <a14:useLocalDpi xmlns:a14="http://schemas.microsoft.com/office/drawing/2010/main" val="0"/>
              </a:ext>
            </a:extLst>
          </a:blip>
          <a:srcRect l="25838"/>
          <a:stretch>
            <a:fillRect/>
          </a:stretch>
        </p:blipFill>
        <p:spPr bwMode="auto">
          <a:xfrm>
            <a:off x="531071" y="1517358"/>
            <a:ext cx="7993132" cy="46827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0894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5156"/>
            <a:ext cx="8229600" cy="1143000"/>
          </a:xfrm>
        </p:spPr>
        <p:txBody>
          <a:bodyPr>
            <a:normAutofit/>
          </a:bodyPr>
          <a:lstStyle/>
          <a:p>
            <a:pPr algn="ctr"/>
            <a:r>
              <a:rPr lang="tr-TR" sz="3600" dirty="0">
                <a:solidFill>
                  <a:schemeClr val="bg1"/>
                </a:solidFill>
                <a:latin typeface="+mn-lt"/>
              </a:rPr>
              <a:t>Proje?</a:t>
            </a:r>
          </a:p>
        </p:txBody>
      </p:sp>
      <p:sp>
        <p:nvSpPr>
          <p:cNvPr id="19458" name="Rectangle 3"/>
          <p:cNvSpPr>
            <a:spLocks noGrp="1" noChangeArrowheads="1"/>
          </p:cNvSpPr>
          <p:nvPr>
            <p:ph idx="1"/>
          </p:nvPr>
        </p:nvSpPr>
        <p:spPr>
          <a:xfrm>
            <a:off x="323528" y="890665"/>
            <a:ext cx="8136904" cy="5357738"/>
          </a:xfrm>
        </p:spPr>
        <p:txBody>
          <a:bodyPr>
            <a:noAutofit/>
          </a:bodyPr>
          <a:lstStyle/>
          <a:p>
            <a:pPr algn="just" eaLnBrk="1" hangingPunct="1">
              <a:lnSpc>
                <a:spcPct val="80000"/>
              </a:lnSpc>
            </a:pPr>
            <a:r>
              <a:rPr lang="tr-TR" sz="2000" dirty="0">
                <a:ea typeface="ＭＳ Ｐゴシック" pitchFamily="34" charset="-128"/>
              </a:rPr>
              <a:t>Belli bir amacı gerçekleştirmek için, bireysel yada grup olarak, planlı olarak başlatılan girişim.</a:t>
            </a:r>
          </a:p>
          <a:p>
            <a:pPr algn="just" eaLnBrk="1" hangingPunct="1"/>
            <a:r>
              <a:rPr lang="tr-TR" sz="2000" dirty="0">
                <a:ea typeface="ＭＳ Ｐゴシック" pitchFamily="34" charset="-128"/>
              </a:rPr>
              <a:t>Değişim yönetimi ve inovasyonun yaygınlaştırılması için bir araç</a:t>
            </a:r>
          </a:p>
          <a:p>
            <a:pPr algn="just" eaLnBrk="1" hangingPunct="1"/>
            <a:r>
              <a:rPr lang="tr-TR" sz="2000" dirty="0">
                <a:ea typeface="ＭＳ Ｐゴシック" pitchFamily="34" charset="-128"/>
              </a:rPr>
              <a:t>Yeni politika alanlarına katkıda bulunma ve kalkınma hedeflerini gerçekleştirme için bir yol</a:t>
            </a:r>
          </a:p>
          <a:p>
            <a:pPr algn="just" eaLnBrk="1" hangingPunct="1">
              <a:lnSpc>
                <a:spcPct val="80000"/>
              </a:lnSpc>
            </a:pPr>
            <a:r>
              <a:rPr lang="tr-TR" sz="2000" dirty="0">
                <a:ea typeface="ＭＳ Ｐゴシック" pitchFamily="34" charset="-128"/>
              </a:rPr>
              <a:t>Değişiklik ve etki yaratma süreci.</a:t>
            </a:r>
          </a:p>
          <a:p>
            <a:pPr algn="just" eaLnBrk="1" hangingPunct="1">
              <a:lnSpc>
                <a:spcPct val="80000"/>
              </a:lnSpc>
            </a:pPr>
            <a:r>
              <a:rPr lang="tr-TR" sz="2000" dirty="0">
                <a:ea typeface="ＭＳ Ｐゴシック" pitchFamily="34" charset="-128"/>
              </a:rPr>
              <a:t>Bir ürün veya hizmet geliştirmeyi hedefleyen; orijinal, kendine özgü geçici bir girişimdir.</a:t>
            </a:r>
          </a:p>
          <a:p>
            <a:pPr algn="just" eaLnBrk="1" hangingPunct="1">
              <a:lnSpc>
                <a:spcPct val="80000"/>
              </a:lnSpc>
            </a:pPr>
            <a:r>
              <a:rPr lang="tr-TR" sz="2000" dirty="0">
                <a:ea typeface="ＭＳ Ｐゴシック" pitchFamily="34" charset="-128"/>
              </a:rPr>
              <a:t>Bizleri fikirden, harekete geçiren ve aşamaları olan süreç.</a:t>
            </a:r>
          </a:p>
          <a:p>
            <a:pPr algn="just"/>
            <a:r>
              <a:rPr lang="tr-TR" sz="2000" dirty="0">
                <a:ea typeface="ＭＳ Ｐゴシック" pitchFamily="34" charset="-128"/>
              </a:rPr>
              <a:t>Proje; belirli bir </a:t>
            </a:r>
            <a:r>
              <a:rPr lang="tr-TR" sz="2000" b="1" dirty="0">
                <a:ea typeface="ＭＳ Ｐゴシック" pitchFamily="34" charset="-128"/>
              </a:rPr>
              <a:t>yerde, belirli süre </a:t>
            </a:r>
            <a:r>
              <a:rPr lang="tr-TR" sz="2000" dirty="0">
                <a:ea typeface="ＭＳ Ｐゴシック" pitchFamily="34" charset="-128"/>
              </a:rPr>
              <a:t>içinde, belirli bir </a:t>
            </a:r>
            <a:r>
              <a:rPr lang="tr-TR" sz="2000" b="1" dirty="0">
                <a:ea typeface="ＭＳ Ｐゴシック" pitchFamily="34" charset="-128"/>
              </a:rPr>
              <a:t>bütçe ile, net olarak  </a:t>
            </a:r>
            <a:r>
              <a:rPr lang="tr-TR" sz="2000" dirty="0">
                <a:ea typeface="ＭＳ Ｐゴシック" pitchFamily="34" charset="-128"/>
              </a:rPr>
              <a:t>tanımlanan </a:t>
            </a:r>
            <a:r>
              <a:rPr lang="tr-TR" sz="2000" b="1" dirty="0">
                <a:ea typeface="ＭＳ Ｐゴシック" pitchFamily="34" charset="-128"/>
              </a:rPr>
              <a:t>amaçların </a:t>
            </a:r>
            <a:r>
              <a:rPr lang="tr-TR" sz="2000" dirty="0">
                <a:ea typeface="ＭＳ Ｐゴシック" pitchFamily="34" charset="-128"/>
              </a:rPr>
              <a:t>gerçekleştirilmesine yönelik olarak  planlanan faaliyetler bütünüdür.</a:t>
            </a:r>
          </a:p>
          <a:p>
            <a:pPr algn="just" eaLnBrk="1" hangingPunct="1">
              <a:lnSpc>
                <a:spcPct val="80000"/>
              </a:lnSpc>
              <a:buFont typeface="Wingdings" pitchFamily="2" charset="2"/>
              <a:buNone/>
            </a:pPr>
            <a:endParaRPr lang="tr-TR" sz="2000" dirty="0">
              <a:ea typeface="ＭＳ Ｐゴシック" pitchFamily="34" charset="-128"/>
            </a:endParaRPr>
          </a:p>
        </p:txBody>
      </p:sp>
    </p:spTree>
    <p:extLst>
      <p:ext uri="{BB962C8B-B14F-4D97-AF65-F5344CB8AC3E}">
        <p14:creationId xmlns:p14="http://schemas.microsoft.com/office/powerpoint/2010/main" val="23596647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randombar(horizontal)">
                                      <p:cBhvr>
                                        <p:cTn id="7" dur="500"/>
                                        <p:tgtEl>
                                          <p:spTgt spid="194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9458">
                                            <p:txEl>
                                              <p:pRg st="1" end="1"/>
                                            </p:txEl>
                                          </p:spTgt>
                                        </p:tgtEl>
                                        <p:attrNameLst>
                                          <p:attrName>style.visibility</p:attrName>
                                        </p:attrNameLst>
                                      </p:cBhvr>
                                      <p:to>
                                        <p:strVal val="visible"/>
                                      </p:to>
                                    </p:set>
                                    <p:animEffect transition="in" filter="randombar(horizontal)">
                                      <p:cBhvr>
                                        <p:cTn id="12" dur="500"/>
                                        <p:tgtEl>
                                          <p:spTgt spid="194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9458">
                                            <p:txEl>
                                              <p:pRg st="2" end="2"/>
                                            </p:txEl>
                                          </p:spTgt>
                                        </p:tgtEl>
                                        <p:attrNameLst>
                                          <p:attrName>style.visibility</p:attrName>
                                        </p:attrNameLst>
                                      </p:cBhvr>
                                      <p:to>
                                        <p:strVal val="visible"/>
                                      </p:to>
                                    </p:set>
                                    <p:animEffect transition="in" filter="randombar(horizontal)">
                                      <p:cBhvr>
                                        <p:cTn id="17" dur="500"/>
                                        <p:tgtEl>
                                          <p:spTgt spid="194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9458">
                                            <p:txEl>
                                              <p:pRg st="3" end="3"/>
                                            </p:txEl>
                                          </p:spTgt>
                                        </p:tgtEl>
                                        <p:attrNameLst>
                                          <p:attrName>style.visibility</p:attrName>
                                        </p:attrNameLst>
                                      </p:cBhvr>
                                      <p:to>
                                        <p:strVal val="visible"/>
                                      </p:to>
                                    </p:set>
                                    <p:animEffect transition="in" filter="randombar(horizontal)">
                                      <p:cBhvr>
                                        <p:cTn id="22" dur="500"/>
                                        <p:tgtEl>
                                          <p:spTgt spid="194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9458">
                                            <p:txEl>
                                              <p:pRg st="4" end="4"/>
                                            </p:txEl>
                                          </p:spTgt>
                                        </p:tgtEl>
                                        <p:attrNameLst>
                                          <p:attrName>style.visibility</p:attrName>
                                        </p:attrNameLst>
                                      </p:cBhvr>
                                      <p:to>
                                        <p:strVal val="visible"/>
                                      </p:to>
                                    </p:set>
                                    <p:animEffect transition="in" filter="randombar(horizontal)">
                                      <p:cBhvr>
                                        <p:cTn id="27" dur="500"/>
                                        <p:tgtEl>
                                          <p:spTgt spid="194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9458">
                                            <p:txEl>
                                              <p:pRg st="5" end="5"/>
                                            </p:txEl>
                                          </p:spTgt>
                                        </p:tgtEl>
                                        <p:attrNameLst>
                                          <p:attrName>style.visibility</p:attrName>
                                        </p:attrNameLst>
                                      </p:cBhvr>
                                      <p:to>
                                        <p:strVal val="visible"/>
                                      </p:to>
                                    </p:set>
                                    <p:animEffect transition="in" filter="randombar(horizontal)">
                                      <p:cBhvr>
                                        <p:cTn id="32" dur="500"/>
                                        <p:tgtEl>
                                          <p:spTgt spid="194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9458">
                                            <p:txEl>
                                              <p:pRg st="6" end="6"/>
                                            </p:txEl>
                                          </p:spTgt>
                                        </p:tgtEl>
                                        <p:attrNameLst>
                                          <p:attrName>style.visibility</p:attrName>
                                        </p:attrNameLst>
                                      </p:cBhvr>
                                      <p:to>
                                        <p:strVal val="visible"/>
                                      </p:to>
                                    </p:set>
                                    <p:animEffect transition="in" filter="randombar(horizontal)">
                                      <p:cBhvr>
                                        <p:cTn id="37" dur="500"/>
                                        <p:tgtEl>
                                          <p:spTgt spid="194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8650" y="285728"/>
            <a:ext cx="7886700" cy="1000133"/>
          </a:xfrm>
        </p:spPr>
        <p:txBody>
          <a:bodyPr>
            <a:normAutofit/>
          </a:bodyPr>
          <a:lstStyle/>
          <a:p>
            <a:pPr algn="ctr"/>
            <a:r>
              <a:rPr lang="tr-TR" dirty="0">
                <a:solidFill>
                  <a:schemeClr val="bg1"/>
                </a:solidFill>
                <a:latin typeface="+mn-lt"/>
              </a:rPr>
              <a:t>Proje Geliştirme</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r>
              <a:rPr lang="tr-TR"/>
              <a:t>03-07.10.2017 İzmir, Türkiye</a:t>
            </a:r>
          </a:p>
        </p:txBody>
      </p:sp>
      <p:sp>
        <p:nvSpPr>
          <p:cNvPr id="7" name="AutoShape 5"/>
          <p:cNvSpPr>
            <a:spLocks noChangeArrowheads="1"/>
          </p:cNvSpPr>
          <p:nvPr/>
        </p:nvSpPr>
        <p:spPr bwMode="auto">
          <a:xfrm>
            <a:off x="3801194" y="1268760"/>
            <a:ext cx="4343400" cy="584200"/>
          </a:xfrm>
          <a:prstGeom prst="homePlate">
            <a:avLst>
              <a:gd name="adj" fmla="val 47569"/>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scaled="0"/>
          </a:gradFill>
          <a:ln w="25400">
            <a:solidFill>
              <a:schemeClr val="tx1"/>
            </a:solidFill>
            <a:miter lim="800000"/>
            <a:headEnd/>
            <a:tailEnd/>
          </a:ln>
        </p:spPr>
        <p:txBody>
          <a:bodyPr wrap="none" lIns="90488" tIns="44450" rIns="90488" bIns="44450" anchor="ctr"/>
          <a:lstStyle/>
          <a:p>
            <a:pPr defTabSz="762000"/>
            <a:r>
              <a:rPr lang="en-GB" sz="2400" b="1"/>
              <a:t>    </a:t>
            </a:r>
            <a:r>
              <a:rPr lang="tr-TR" sz="2400" b="1"/>
              <a:t>PLANLAMA SAFHASI</a:t>
            </a:r>
            <a:endParaRPr lang="en-GB" sz="2400" b="1"/>
          </a:p>
        </p:txBody>
      </p:sp>
      <p:sp>
        <p:nvSpPr>
          <p:cNvPr id="8" name="AutoShape 6"/>
          <p:cNvSpPr>
            <a:spLocks noChangeArrowheads="1"/>
          </p:cNvSpPr>
          <p:nvPr/>
        </p:nvSpPr>
        <p:spPr bwMode="auto">
          <a:xfrm>
            <a:off x="272802" y="1268760"/>
            <a:ext cx="3867150" cy="584200"/>
          </a:xfrm>
          <a:prstGeom prst="homePlate">
            <a:avLst>
              <a:gd name="adj" fmla="val 59791"/>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scaled="0"/>
          </a:gradFill>
          <a:ln w="25400">
            <a:solidFill>
              <a:schemeClr val="tx1"/>
            </a:solidFill>
            <a:miter lim="800000"/>
            <a:headEnd/>
            <a:tailEnd/>
          </a:ln>
        </p:spPr>
        <p:txBody>
          <a:bodyPr wrap="none" lIns="90488" tIns="44450" rIns="90488" bIns="44450" anchor="ctr"/>
          <a:lstStyle/>
          <a:p>
            <a:pPr defTabSz="762000"/>
            <a:r>
              <a:rPr lang="tr-TR" sz="2400" b="1" dirty="0"/>
              <a:t>ANALİZ SAFHASI</a:t>
            </a:r>
            <a:endParaRPr lang="en-GB" sz="2400" b="1" dirty="0"/>
          </a:p>
        </p:txBody>
      </p:sp>
      <p:sp>
        <p:nvSpPr>
          <p:cNvPr id="9" name="Rectangle 2"/>
          <p:cNvSpPr txBox="1">
            <a:spLocks noChangeArrowheads="1"/>
          </p:cNvSpPr>
          <p:nvPr/>
        </p:nvSpPr>
        <p:spPr bwMode="auto">
          <a:xfrm>
            <a:off x="4572000" y="2085975"/>
            <a:ext cx="3672408"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85750" indent="-28575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buFont typeface="Arial" pitchFamily="34" charset="0"/>
              <a:buChar char="•"/>
            </a:pPr>
            <a:r>
              <a:rPr lang="tr-TR" sz="1800" b="1" dirty="0">
                <a:latin typeface="+mn-lt"/>
                <a:ea typeface="+mn-ea"/>
              </a:rPr>
              <a:t>Mantıksal Çerçeve Matrisi- </a:t>
            </a:r>
            <a:r>
              <a:rPr lang="tr-TR" sz="1800" dirty="0">
                <a:latin typeface="+mn-lt"/>
                <a:ea typeface="+mn-ea"/>
              </a:rPr>
              <a:t>proje yapısını tanımlamak, kendi içerisindeki tutarlılığını ve riskleri irdelemek; ölçülebilir başarı göstergelerini oluşturmak</a:t>
            </a:r>
          </a:p>
          <a:p>
            <a:pPr>
              <a:buFont typeface="Arial" pitchFamily="34" charset="0"/>
              <a:buChar char="•"/>
            </a:pPr>
            <a:endParaRPr lang="tr-TR" sz="1800" dirty="0">
              <a:latin typeface="+mn-lt"/>
              <a:ea typeface="+mn-ea"/>
            </a:endParaRPr>
          </a:p>
          <a:p>
            <a:pPr>
              <a:buFont typeface="Arial" pitchFamily="34" charset="0"/>
              <a:buChar char="•"/>
            </a:pPr>
            <a:r>
              <a:rPr lang="tr-TR" sz="1800" b="1" dirty="0">
                <a:latin typeface="+mn-lt"/>
                <a:ea typeface="+mn-ea"/>
              </a:rPr>
              <a:t>Faaliyet planlaması- </a:t>
            </a:r>
            <a:r>
              <a:rPr lang="tr-TR" sz="1800" dirty="0">
                <a:latin typeface="+mn-lt"/>
                <a:ea typeface="+mn-ea"/>
              </a:rPr>
              <a:t>her bir faaliyet ne zaman gerçekleştirilecektir?  </a:t>
            </a:r>
          </a:p>
          <a:p>
            <a:pPr>
              <a:buFont typeface="Arial" pitchFamily="34" charset="0"/>
              <a:buChar char="•"/>
            </a:pPr>
            <a:endParaRPr lang="tr-TR" sz="1800" dirty="0">
              <a:latin typeface="+mn-lt"/>
              <a:ea typeface="+mn-ea"/>
            </a:endParaRPr>
          </a:p>
          <a:p>
            <a:pPr>
              <a:buFont typeface="Arial" pitchFamily="34" charset="0"/>
              <a:buChar char="•"/>
            </a:pPr>
            <a:r>
              <a:rPr lang="tr-TR" sz="1800" b="1" dirty="0">
                <a:latin typeface="+mn-lt"/>
                <a:ea typeface="+mn-ea"/>
              </a:rPr>
              <a:t>Kaynak planlaması – </a:t>
            </a:r>
            <a:r>
              <a:rPr lang="tr-TR" sz="1800" dirty="0">
                <a:latin typeface="+mn-lt"/>
                <a:ea typeface="+mn-ea"/>
              </a:rPr>
              <a:t>hangi kaynaklara ihtiyaç duyulacaktır?</a:t>
            </a:r>
          </a:p>
          <a:p>
            <a:pPr>
              <a:lnSpc>
                <a:spcPct val="90000"/>
              </a:lnSpc>
              <a:spcBef>
                <a:spcPct val="50000"/>
              </a:spcBef>
              <a:buFont typeface="Monotype Sorts" charset="2"/>
              <a:buNone/>
            </a:pPr>
            <a:endParaRPr lang="tr-TR" sz="1800" dirty="0">
              <a:latin typeface="Constantia" pitchFamily="18" charset="0"/>
            </a:endParaRPr>
          </a:p>
        </p:txBody>
      </p:sp>
      <p:sp>
        <p:nvSpPr>
          <p:cNvPr id="10" name="Rectangle 4"/>
          <p:cNvSpPr txBox="1">
            <a:spLocks noChangeArrowheads="1"/>
          </p:cNvSpPr>
          <p:nvPr/>
        </p:nvSpPr>
        <p:spPr bwMode="auto">
          <a:xfrm>
            <a:off x="395536" y="2085974"/>
            <a:ext cx="4038600" cy="43673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85750" indent="-28575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nSpc>
                <a:spcPct val="90000"/>
              </a:lnSpc>
              <a:buFont typeface="Arial" pitchFamily="34" charset="0"/>
              <a:buChar char="•"/>
            </a:pPr>
            <a:r>
              <a:rPr lang="tr-TR" sz="1600" b="1" dirty="0">
                <a:latin typeface="+mn-lt"/>
                <a:ea typeface="+mn-ea"/>
              </a:rPr>
              <a:t>Mevcut durum  analizi- </a:t>
            </a:r>
            <a:r>
              <a:rPr lang="tr-TR" sz="1600" dirty="0">
                <a:latin typeface="+mn-lt"/>
                <a:ea typeface="+mn-ea"/>
              </a:rPr>
              <a:t>içinde bulunulan durumu, sorunu ve sorundan etkilenenlerin belirlenmesi</a:t>
            </a:r>
            <a:endParaRPr lang="tr-TR" sz="1600" b="1" dirty="0">
              <a:latin typeface="+mn-lt"/>
              <a:ea typeface="+mn-ea"/>
            </a:endParaRPr>
          </a:p>
          <a:p>
            <a:pPr>
              <a:lnSpc>
                <a:spcPct val="90000"/>
              </a:lnSpc>
              <a:buFont typeface="Arial" pitchFamily="34" charset="0"/>
              <a:buChar char="•"/>
            </a:pPr>
            <a:r>
              <a:rPr lang="tr-TR" sz="1600" b="1" dirty="0">
                <a:latin typeface="+mn-lt"/>
                <a:ea typeface="+mn-ea"/>
              </a:rPr>
              <a:t>Paydaş analizi- </a:t>
            </a:r>
            <a:r>
              <a:rPr lang="tr-TR" sz="1600" dirty="0">
                <a:latin typeface="+mn-lt"/>
                <a:ea typeface="+mn-ea"/>
              </a:rPr>
              <a:t>muhtemel ana paydaşların kapasiteleri değerlendirilerek belirlenmesi</a:t>
            </a:r>
          </a:p>
          <a:p>
            <a:pPr>
              <a:lnSpc>
                <a:spcPct val="90000"/>
              </a:lnSpc>
              <a:buFont typeface="Arial" pitchFamily="34" charset="0"/>
              <a:buChar char="•"/>
            </a:pPr>
            <a:r>
              <a:rPr lang="tr-TR" sz="1600" b="1" dirty="0"/>
              <a:t>Problem analizi- </a:t>
            </a:r>
            <a:r>
              <a:rPr lang="tr-TR" sz="1600" dirty="0"/>
              <a:t>önemli problemlerin, sınırların &amp; fırsatların belirlenmesi; sebep &amp; sonuç ilişkilerinin saptanması</a:t>
            </a:r>
            <a:endParaRPr lang="tr-TR" sz="1600" dirty="0">
              <a:latin typeface="+mn-lt"/>
              <a:ea typeface="+mn-ea"/>
            </a:endParaRPr>
          </a:p>
          <a:p>
            <a:pPr>
              <a:lnSpc>
                <a:spcPct val="90000"/>
              </a:lnSpc>
              <a:buFont typeface="Arial" pitchFamily="34" charset="0"/>
              <a:buChar char="•"/>
            </a:pPr>
            <a:r>
              <a:rPr lang="tr-TR" sz="1600" b="1" dirty="0">
                <a:latin typeface="+mn-lt"/>
                <a:ea typeface="+mn-ea"/>
              </a:rPr>
              <a:t>Hedef analizi-</a:t>
            </a:r>
            <a:r>
              <a:rPr lang="tr-TR" sz="1600" dirty="0">
                <a:latin typeface="+mn-lt"/>
                <a:ea typeface="+mn-ea"/>
              </a:rPr>
              <a:t>  belirlenen problemlerden çözümler geliştirmek; sonuca götüren yöntemler ile sonuçlar arasındaki ilişkilerin belirlenmesi</a:t>
            </a:r>
          </a:p>
          <a:p>
            <a:pPr>
              <a:lnSpc>
                <a:spcPct val="90000"/>
              </a:lnSpc>
              <a:buFont typeface="Arial" pitchFamily="34" charset="0"/>
              <a:buChar char="•"/>
            </a:pPr>
            <a:r>
              <a:rPr lang="tr-TR" sz="1600" b="1" dirty="0">
                <a:latin typeface="+mn-lt"/>
                <a:ea typeface="+mn-ea"/>
              </a:rPr>
              <a:t>Strateji Analizi- </a:t>
            </a:r>
            <a:r>
              <a:rPr lang="tr-TR" sz="1600" dirty="0">
                <a:latin typeface="+mn-lt"/>
                <a:ea typeface="+mn-ea"/>
              </a:rPr>
              <a:t>çözümler elde etmek için farklı stratejiler geliştirmek; en uygun stratejiyi belirlemek. </a:t>
            </a:r>
          </a:p>
        </p:txBody>
      </p:sp>
    </p:spTree>
    <p:extLst>
      <p:ext uri="{BB962C8B-B14F-4D97-AF65-F5344CB8AC3E}">
        <p14:creationId xmlns:p14="http://schemas.microsoft.com/office/powerpoint/2010/main" val="3456046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 calcmode="lin" valueType="num">
                                      <p:cBhvr additive="base">
                                        <p:cTn id="1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0">
                                            <p:txEl>
                                              <p:pRg st="1" end="1"/>
                                            </p:txEl>
                                          </p:spTgt>
                                        </p:tgtEl>
                                        <p:attrNameLst>
                                          <p:attrName>style.visibility</p:attrName>
                                        </p:attrNameLst>
                                      </p:cBhvr>
                                      <p:to>
                                        <p:strVal val="visible"/>
                                      </p:to>
                                    </p:set>
                                    <p:anim calcmode="lin" valueType="num">
                                      <p:cBhvr additive="base">
                                        <p:cTn id="25"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0">
                                            <p:txEl>
                                              <p:pRg st="2" end="2"/>
                                            </p:txEl>
                                          </p:spTgt>
                                        </p:tgtEl>
                                        <p:attrNameLst>
                                          <p:attrName>style.visibility</p:attrName>
                                        </p:attrNameLst>
                                      </p:cBhvr>
                                      <p:to>
                                        <p:strVal val="visible"/>
                                      </p:to>
                                    </p:set>
                                    <p:anim calcmode="lin" valueType="num">
                                      <p:cBhvr additive="base">
                                        <p:cTn id="31"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0">
                                            <p:txEl>
                                              <p:pRg st="3" end="3"/>
                                            </p:txEl>
                                          </p:spTgt>
                                        </p:tgtEl>
                                        <p:attrNameLst>
                                          <p:attrName>style.visibility</p:attrName>
                                        </p:attrNameLst>
                                      </p:cBhvr>
                                      <p:to>
                                        <p:strVal val="visible"/>
                                      </p:to>
                                    </p:set>
                                    <p:anim calcmode="lin" valueType="num">
                                      <p:cBhvr additive="base">
                                        <p:cTn id="3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0">
                                            <p:txEl>
                                              <p:pRg st="4" end="4"/>
                                            </p:txEl>
                                          </p:spTgt>
                                        </p:tgtEl>
                                        <p:attrNameLst>
                                          <p:attrName>style.visibility</p:attrName>
                                        </p:attrNameLst>
                                      </p:cBhvr>
                                      <p:to>
                                        <p:strVal val="visible"/>
                                      </p:to>
                                    </p:set>
                                    <p:anim calcmode="lin" valueType="num">
                                      <p:cBhvr additive="base">
                                        <p:cTn id="43"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9">
                                            <p:txEl>
                                              <p:pRg st="0" end="0"/>
                                            </p:txEl>
                                          </p:spTgt>
                                        </p:tgtEl>
                                        <p:attrNameLst>
                                          <p:attrName>style.visibility</p:attrName>
                                        </p:attrNameLst>
                                      </p:cBhvr>
                                      <p:to>
                                        <p:strVal val="visible"/>
                                      </p:to>
                                    </p:set>
                                    <p:anim calcmode="lin" valueType="num">
                                      <p:cBhvr additive="base">
                                        <p:cTn id="4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9">
                                            <p:txEl>
                                              <p:pRg st="2" end="2"/>
                                            </p:txEl>
                                          </p:spTgt>
                                        </p:tgtEl>
                                        <p:attrNameLst>
                                          <p:attrName>style.visibility</p:attrName>
                                        </p:attrNameLst>
                                      </p:cBhvr>
                                      <p:to>
                                        <p:strVal val="visible"/>
                                      </p:to>
                                    </p:set>
                                    <p:anim calcmode="lin" valueType="num">
                                      <p:cBhvr additive="base">
                                        <p:cTn id="5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 fill="hold" grpId="0" nodeType="clickEffect">
                                  <p:stCondLst>
                                    <p:cond delay="0"/>
                                  </p:stCondLst>
                                  <p:childTnLst>
                                    <p:set>
                                      <p:cBhvr>
                                        <p:cTn id="60" dur="1" fill="hold">
                                          <p:stCondLst>
                                            <p:cond delay="0"/>
                                          </p:stCondLst>
                                        </p:cTn>
                                        <p:tgtEl>
                                          <p:spTgt spid="9">
                                            <p:txEl>
                                              <p:pRg st="4" end="4"/>
                                            </p:txEl>
                                          </p:spTgt>
                                        </p:tgtEl>
                                        <p:attrNameLst>
                                          <p:attrName>style.visibility</p:attrName>
                                        </p:attrNameLst>
                                      </p:cBhvr>
                                      <p:to>
                                        <p:strVal val="visible"/>
                                      </p:to>
                                    </p:set>
                                    <p:anim calcmode="lin" valueType="num">
                                      <p:cBhvr additive="base">
                                        <p:cTn id="6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8" grpId="0" animBg="1" autoUpdateAnimBg="0"/>
      <p:bldP spid="9" grpId="0" build="p" bldLvl="2" autoUpdateAnimBg="0"/>
      <p:bldP spid="10" grpId="0" build="p" bldLvl="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00034" y="428604"/>
            <a:ext cx="7886700" cy="1325563"/>
          </a:xfrm>
        </p:spPr>
        <p:txBody>
          <a:bodyPr>
            <a:normAutofit/>
          </a:bodyPr>
          <a:lstStyle/>
          <a:p>
            <a:pPr algn="ctr"/>
            <a:r>
              <a:rPr lang="tr-TR" dirty="0">
                <a:solidFill>
                  <a:schemeClr val="bg1"/>
                </a:solidFill>
                <a:latin typeface="+mn-lt"/>
              </a:rPr>
              <a:t>Mantıksal Çerçeve Matrisi</a:t>
            </a:r>
          </a:p>
        </p:txBody>
      </p:sp>
      <p:sp>
        <p:nvSpPr>
          <p:cNvPr id="3" name="İçerik Yer Tutucusu 2"/>
          <p:cNvSpPr>
            <a:spLocks noGrp="1"/>
          </p:cNvSpPr>
          <p:nvPr>
            <p:ph idx="1"/>
          </p:nvPr>
        </p:nvSpPr>
        <p:spPr>
          <a:xfrm>
            <a:off x="1259632" y="1484784"/>
            <a:ext cx="7620000" cy="3078104"/>
          </a:xfrm>
        </p:spPr>
        <p:txBody>
          <a:bodyPr>
            <a:normAutofit/>
          </a:bodyPr>
          <a:lstStyle/>
          <a:p>
            <a:pPr>
              <a:defRPr/>
            </a:pPr>
            <a:r>
              <a:rPr lang="tr-TR" altLang="en-US" sz="2400" dirty="0"/>
              <a:t>Mantıksal çerçeve nedir?</a:t>
            </a:r>
          </a:p>
          <a:p>
            <a:pPr>
              <a:defRPr/>
            </a:pPr>
            <a:r>
              <a:rPr lang="tr-TR" altLang="en-US" sz="2400" dirty="0"/>
              <a:t>Ne işe yarar?</a:t>
            </a:r>
          </a:p>
          <a:p>
            <a:pPr>
              <a:defRPr/>
            </a:pPr>
            <a:r>
              <a:rPr lang="tr-TR" altLang="en-US" sz="2400" dirty="0"/>
              <a:t>Nasıl kullanırız?</a:t>
            </a:r>
          </a:p>
          <a:p>
            <a:pPr>
              <a:defRPr/>
            </a:pPr>
            <a:r>
              <a:rPr lang="tr-TR" altLang="en-US" sz="2400" dirty="0"/>
              <a:t>Kim kullanır?</a:t>
            </a:r>
          </a:p>
          <a:p>
            <a:endParaRPr lang="tr-TR" sz="2400" dirty="0"/>
          </a:p>
        </p:txBody>
      </p:sp>
    </p:spTree>
    <p:extLst>
      <p:ext uri="{BB962C8B-B14F-4D97-AF65-F5344CB8AC3E}">
        <p14:creationId xmlns:p14="http://schemas.microsoft.com/office/powerpoint/2010/main" val="342038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8650" y="620688"/>
            <a:ext cx="7886700" cy="648072"/>
          </a:xfrm>
        </p:spPr>
        <p:txBody>
          <a:bodyPr>
            <a:noAutofit/>
          </a:bodyPr>
          <a:lstStyle/>
          <a:p>
            <a:pPr algn="ctr"/>
            <a:r>
              <a:rPr lang="tr-TR" b="1" dirty="0">
                <a:solidFill>
                  <a:schemeClr val="bg1"/>
                </a:solidFill>
                <a:latin typeface="+mn-lt"/>
              </a:rPr>
              <a:t>Mantıksal Çerçeve Matrisi</a:t>
            </a:r>
          </a:p>
        </p:txBody>
      </p:sp>
      <p:sp>
        <p:nvSpPr>
          <p:cNvPr id="4" name="Rectangle 3"/>
          <p:cNvSpPr/>
          <p:nvPr/>
        </p:nvSpPr>
        <p:spPr>
          <a:xfrm>
            <a:off x="503548" y="1340768"/>
            <a:ext cx="8136904" cy="2308324"/>
          </a:xfrm>
          <a:prstGeom prst="rect">
            <a:avLst/>
          </a:prstGeom>
        </p:spPr>
        <p:txBody>
          <a:bodyPr wrap="square">
            <a:spAutoFit/>
          </a:bodyPr>
          <a:lstStyle/>
          <a:p>
            <a:pPr algn="just"/>
            <a:r>
              <a:rPr lang="tr-TR" sz="2400" dirty="0">
                <a:solidFill>
                  <a:srgbClr val="333333"/>
                </a:solidFill>
              </a:rPr>
              <a:t>Mantıksal Çerçeve Yaklaşımı (MÇY), 1960’lı yıllarda Amerika Birleşik Devletleri uluslararası Kalkınma </a:t>
            </a:r>
            <a:r>
              <a:rPr lang="en-US" sz="2400" dirty="0" err="1">
                <a:solidFill>
                  <a:srgbClr val="333333"/>
                </a:solidFill>
              </a:rPr>
              <a:t>Ajansı</a:t>
            </a:r>
            <a:r>
              <a:rPr lang="en-US" sz="2400" dirty="0">
                <a:solidFill>
                  <a:srgbClr val="333333"/>
                </a:solidFill>
              </a:rPr>
              <a:t> (United States Agency for International</a:t>
            </a:r>
            <a:r>
              <a:rPr lang="tr-TR" sz="2400" dirty="0">
                <a:solidFill>
                  <a:srgbClr val="333333"/>
                </a:solidFill>
              </a:rPr>
              <a:t> Development – USAID) tarafından geliştirilmiş ve kullanılmaya başlamıştır. Günümüzde Birleşmiş Milletlerden, Avrupa Birliği’ne, OECD’den, </a:t>
            </a:r>
            <a:endParaRPr lang="tr-TR" sz="2400" dirty="0"/>
          </a:p>
        </p:txBody>
      </p:sp>
    </p:spTree>
    <p:extLst>
      <p:ext uri="{BB962C8B-B14F-4D97-AF65-F5344CB8AC3E}">
        <p14:creationId xmlns:p14="http://schemas.microsoft.com/office/powerpoint/2010/main" val="795894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A2DA5F-BF79-479C-AA54-BECE363F5EC4}"/>
              </a:ext>
            </a:extLst>
          </p:cNvPr>
          <p:cNvSpPr>
            <a:spLocks noGrp="1"/>
          </p:cNvSpPr>
          <p:nvPr>
            <p:ph type="title"/>
          </p:nvPr>
        </p:nvSpPr>
        <p:spPr>
          <a:xfrm>
            <a:off x="1619672" y="620688"/>
            <a:ext cx="6554867" cy="1008112"/>
          </a:xfrm>
        </p:spPr>
        <p:txBody>
          <a:bodyPr/>
          <a:lstStyle/>
          <a:p>
            <a:r>
              <a:rPr kumimoji="0" lang="tr-TR" sz="3200" b="0" i="0" u="none" strike="noStrike" kern="1200" cap="all" spc="0" normalizeH="0" baseline="0" noProof="0" dirty="0">
                <a:ln w="3175" cmpd="sng">
                  <a:noFill/>
                </a:ln>
                <a:solidFill>
                  <a:schemeClr val="bg1"/>
                </a:solidFill>
                <a:effectLst/>
                <a:uLnTx/>
                <a:uFillTx/>
                <a:latin typeface="Century Gothic" panose="020B0502020202020204"/>
                <a:ea typeface="+mj-ea"/>
                <a:cs typeface="+mj-cs"/>
              </a:rPr>
              <a:t>Mantıksal Çerçeve Matrisi</a:t>
            </a:r>
            <a:endParaRPr lang="tr-TR" dirty="0">
              <a:solidFill>
                <a:schemeClr val="bg1"/>
              </a:solidFill>
            </a:endParaRPr>
          </a:p>
        </p:txBody>
      </p:sp>
      <p:sp>
        <p:nvSpPr>
          <p:cNvPr id="3" name="İçerik Yer Tutucusu 2">
            <a:extLst>
              <a:ext uri="{FF2B5EF4-FFF2-40B4-BE49-F238E27FC236}">
                <a16:creationId xmlns:a16="http://schemas.microsoft.com/office/drawing/2014/main" id="{1B368688-F9F9-4879-B9D3-E42A017F27B8}"/>
              </a:ext>
            </a:extLst>
          </p:cNvPr>
          <p:cNvSpPr>
            <a:spLocks noGrp="1"/>
          </p:cNvSpPr>
          <p:nvPr>
            <p:ph idx="1"/>
          </p:nvPr>
        </p:nvSpPr>
        <p:spPr>
          <a:xfrm>
            <a:off x="500472" y="2420888"/>
            <a:ext cx="8143056" cy="2384238"/>
          </a:xfrm>
        </p:spPr>
        <p:txBody>
          <a:bodyPr>
            <a:noAutofit/>
          </a:bodyPr>
          <a:lstStyle/>
          <a:p>
            <a:pPr algn="just">
              <a:lnSpc>
                <a:spcPct val="120000"/>
              </a:lnSpc>
              <a:buClr>
                <a:prstClr val="white"/>
              </a:buClr>
              <a:defRPr/>
            </a:pPr>
            <a:r>
              <a:rPr kumimoji="0" lang="tr-TR" b="0" i="0" u="none" strike="noStrike" kern="1200" cap="none" spc="0" normalizeH="0" baseline="0" noProof="0" dirty="0">
                <a:ln>
                  <a:noFill/>
                </a:ln>
                <a:solidFill>
                  <a:srgbClr val="333333"/>
                </a:solidFill>
                <a:effectLst/>
                <a:uLnTx/>
                <a:uFillTx/>
                <a:latin typeface="Century Gothic" panose="020B0502020202020204"/>
                <a:ea typeface="+mn-ea"/>
                <a:cs typeface="+mn-cs"/>
              </a:rPr>
              <a:t>Dünya Bankası’na, birçok uluslararası yardım kuruluşu ve ülke kuruluşları proje uygulamalarında Mantıksal Çerçeve Yaklaşımını kullanmaktadır.</a:t>
            </a:r>
            <a:r>
              <a:rPr kumimoji="0" lang="tr-TR" altLang="en-US" b="0" i="0" u="none" strike="noStrike" kern="1200" cap="none" spc="0" normalizeH="0" baseline="0" noProof="0" dirty="0">
                <a:ln>
                  <a:noFill/>
                </a:ln>
                <a:solidFill>
                  <a:srgbClr val="146194">
                    <a:lumMod val="75000"/>
                  </a:srgbClr>
                </a:solidFill>
                <a:effectLst/>
                <a:uLnTx/>
                <a:uFillTx/>
                <a:latin typeface="Century Gothic" panose="020B0502020202020204"/>
                <a:ea typeface="Times New Roman" charset="0"/>
                <a:cs typeface="Times New Roman" charset="0"/>
              </a:rPr>
              <a:t> </a:t>
            </a:r>
            <a:r>
              <a:rPr kumimoji="0" lang="tr-TR" altLang="en-US" b="0" i="0" u="none" strike="noStrike" kern="1200" cap="none" spc="0" normalizeH="0" baseline="0" noProof="0" dirty="0">
                <a:ln>
                  <a:noFill/>
                </a:ln>
                <a:solidFill>
                  <a:schemeClr val="bg1"/>
                </a:solidFill>
                <a:effectLst/>
                <a:uLnTx/>
                <a:uFillTx/>
                <a:latin typeface="Century Gothic" panose="020B0502020202020204"/>
                <a:ea typeface="Times New Roman" charset="0"/>
                <a:cs typeface="Times New Roman" charset="0"/>
              </a:rPr>
              <a:t>Mantıksal çerçeve sistematik ve mantıksal düşünmeye yardımcı olur.</a:t>
            </a:r>
          </a:p>
          <a:p>
            <a:pPr algn="just">
              <a:lnSpc>
                <a:spcPct val="120000"/>
              </a:lnSpc>
              <a:buClr>
                <a:prstClr val="white"/>
              </a:buClr>
              <a:defRPr/>
            </a:pPr>
            <a:r>
              <a:rPr kumimoji="0" lang="tr-TR" altLang="en-US" b="0" i="0" u="none" strike="noStrike" kern="1200" cap="none" spc="0" normalizeH="0" baseline="0" noProof="0" dirty="0">
                <a:ln>
                  <a:noFill/>
                </a:ln>
                <a:solidFill>
                  <a:schemeClr val="bg1"/>
                </a:solidFill>
                <a:effectLst/>
                <a:uLnTx/>
                <a:uFillTx/>
                <a:latin typeface="Century Gothic" panose="020B0502020202020204"/>
                <a:ea typeface="+mn-ea"/>
                <a:cs typeface="+mn-cs"/>
              </a:rPr>
              <a:t>Özellikle ortaklık projelerinde "kim" ve "nasıl," "ne“ sorusu kadar önemlidir.</a:t>
            </a:r>
          </a:p>
          <a:p>
            <a:pPr algn="just">
              <a:lnSpc>
                <a:spcPct val="120000"/>
              </a:lnSpc>
              <a:buClr>
                <a:prstClr val="white"/>
              </a:buClr>
              <a:defRPr/>
            </a:pPr>
            <a:r>
              <a:rPr kumimoji="0" lang="tr-TR" altLang="en-US" b="0" i="0" u="none" strike="noStrike" kern="1200" cap="none" spc="0" normalizeH="0" baseline="0" noProof="0" dirty="0">
                <a:ln>
                  <a:noFill/>
                </a:ln>
                <a:solidFill>
                  <a:schemeClr val="bg1"/>
                </a:solidFill>
                <a:effectLst/>
                <a:uLnTx/>
                <a:uFillTx/>
                <a:latin typeface="Century Gothic" panose="020B0502020202020204"/>
                <a:ea typeface="+mn-ea"/>
                <a:cs typeface="+mn-cs"/>
              </a:rPr>
              <a:t>Mantıksal çerçevenin düzenli olarak gözden geçirilmesi uygun şekilde değiştirilmesi gerekir.</a:t>
            </a:r>
          </a:p>
          <a:p>
            <a:pPr algn="just">
              <a:lnSpc>
                <a:spcPct val="120000"/>
              </a:lnSpc>
              <a:buClr>
                <a:prstClr val="white"/>
              </a:buClr>
              <a:defRPr/>
            </a:pPr>
            <a:r>
              <a:rPr kumimoji="0" lang="tr-TR" altLang="en-US" b="0" i="0" u="none" strike="noStrike" kern="1200" cap="none" spc="0" normalizeH="0" baseline="0" noProof="0" dirty="0">
                <a:ln>
                  <a:noFill/>
                </a:ln>
                <a:solidFill>
                  <a:schemeClr val="bg1"/>
                </a:solidFill>
                <a:effectLst/>
                <a:uLnTx/>
                <a:uFillTx/>
                <a:latin typeface="Century Gothic" panose="020B0502020202020204"/>
                <a:ea typeface="+mn-ea"/>
                <a:cs typeface="+mn-cs"/>
              </a:rPr>
              <a:t>Mantıksal çerçeve proje yönetim araçlarından sadece biridir.</a:t>
            </a:r>
          </a:p>
          <a:p>
            <a:pPr algn="just">
              <a:lnSpc>
                <a:spcPct val="120000"/>
              </a:lnSpc>
            </a:pPr>
            <a:endParaRPr lang="tr-TR" dirty="0"/>
          </a:p>
        </p:txBody>
      </p:sp>
    </p:spTree>
    <p:extLst>
      <p:ext uri="{BB962C8B-B14F-4D97-AF65-F5344CB8AC3E}">
        <p14:creationId xmlns:p14="http://schemas.microsoft.com/office/powerpoint/2010/main" val="2209261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3400" y="116632"/>
            <a:ext cx="6554867" cy="1098002"/>
          </a:xfrm>
        </p:spPr>
        <p:txBody>
          <a:bodyPr/>
          <a:lstStyle/>
          <a:p>
            <a:pPr algn="ctr"/>
            <a:r>
              <a:rPr lang="tr-TR" dirty="0">
                <a:solidFill>
                  <a:schemeClr val="bg1"/>
                </a:solidFill>
                <a:latin typeface="+mn-lt"/>
              </a:rPr>
              <a:t>MÇM Yapı - Satırlar</a:t>
            </a:r>
          </a:p>
        </p:txBody>
      </p:sp>
      <p:sp>
        <p:nvSpPr>
          <p:cNvPr id="9" name="AutoShape 3"/>
          <p:cNvSpPr>
            <a:spLocks noChangeAspect="1" noChangeArrowheads="1" noTextEdit="1"/>
          </p:cNvSpPr>
          <p:nvPr/>
        </p:nvSpPr>
        <p:spPr bwMode="auto">
          <a:xfrm>
            <a:off x="250825" y="1412875"/>
            <a:ext cx="3273425" cy="4968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tr-TR" b="1"/>
          </a:p>
        </p:txBody>
      </p:sp>
      <p:sp>
        <p:nvSpPr>
          <p:cNvPr id="10" name="Metin kutusu 9"/>
          <p:cNvSpPr txBox="1"/>
          <p:nvPr/>
        </p:nvSpPr>
        <p:spPr>
          <a:xfrm>
            <a:off x="3347864" y="1576537"/>
            <a:ext cx="5040559" cy="923330"/>
          </a:xfrm>
          <a:prstGeom prst="rect">
            <a:avLst/>
          </a:prstGeom>
          <a:noFill/>
        </p:spPr>
        <p:txBody>
          <a:bodyPr wrap="square" rtlCol="0">
            <a:spAutoFit/>
          </a:bodyPr>
          <a:lstStyle/>
          <a:p>
            <a:r>
              <a:rPr lang="tr-TR" dirty="0"/>
              <a:t>Proje ile doğrudan gerçekleştirilemeyen ancak proje amacının hizmet ettiği genel amaçlardır. </a:t>
            </a:r>
          </a:p>
        </p:txBody>
      </p:sp>
      <p:sp>
        <p:nvSpPr>
          <p:cNvPr id="12" name="Metin kutusu 11"/>
          <p:cNvSpPr txBox="1"/>
          <p:nvPr/>
        </p:nvSpPr>
        <p:spPr>
          <a:xfrm>
            <a:off x="3347864" y="2708920"/>
            <a:ext cx="5040559" cy="923330"/>
          </a:xfrm>
          <a:prstGeom prst="rect">
            <a:avLst/>
          </a:prstGeom>
          <a:noFill/>
        </p:spPr>
        <p:txBody>
          <a:bodyPr wrap="square" rtlCol="0">
            <a:spAutoFit/>
          </a:bodyPr>
          <a:lstStyle/>
          <a:p>
            <a:pPr algn="just">
              <a:spcBef>
                <a:spcPct val="50000"/>
              </a:spcBef>
            </a:pPr>
            <a:r>
              <a:rPr lang="tr-TR" dirty="0"/>
              <a:t>Proje kapsamında yürütülen faaliyetler ile elde edilen sonuçlara bağlı olarak ulaşılması gereken temel amaçtır. </a:t>
            </a:r>
          </a:p>
        </p:txBody>
      </p:sp>
      <p:sp>
        <p:nvSpPr>
          <p:cNvPr id="13" name="Metin kutusu 12"/>
          <p:cNvSpPr txBox="1"/>
          <p:nvPr/>
        </p:nvSpPr>
        <p:spPr>
          <a:xfrm>
            <a:off x="3347864" y="3997513"/>
            <a:ext cx="5040559" cy="923330"/>
          </a:xfrm>
          <a:prstGeom prst="rect">
            <a:avLst/>
          </a:prstGeom>
          <a:noFill/>
        </p:spPr>
        <p:txBody>
          <a:bodyPr wrap="square" rtlCol="0">
            <a:spAutoFit/>
          </a:bodyPr>
          <a:lstStyle/>
          <a:p>
            <a:pPr>
              <a:spcBef>
                <a:spcPct val="50000"/>
              </a:spcBef>
            </a:pPr>
            <a:r>
              <a:rPr lang="tr-TR" dirty="0"/>
              <a:t>Gerçekleştirilecek faaliyetler ile elde edilecek çıktılardır. Sonuçlar Proje amacının gerçekleşmesine hizmet eden hedeflerdir. </a:t>
            </a:r>
          </a:p>
        </p:txBody>
      </p:sp>
      <p:sp>
        <p:nvSpPr>
          <p:cNvPr id="14" name="Metin kutusu 13"/>
          <p:cNvSpPr txBox="1"/>
          <p:nvPr/>
        </p:nvSpPr>
        <p:spPr>
          <a:xfrm>
            <a:off x="3347864" y="5293657"/>
            <a:ext cx="5040559" cy="923330"/>
          </a:xfrm>
          <a:prstGeom prst="rect">
            <a:avLst/>
          </a:prstGeom>
          <a:noFill/>
        </p:spPr>
        <p:txBody>
          <a:bodyPr wrap="square" rtlCol="0">
            <a:spAutoFit/>
          </a:bodyPr>
          <a:lstStyle/>
          <a:p>
            <a:pPr algn="just">
              <a:spcBef>
                <a:spcPct val="50000"/>
              </a:spcBef>
            </a:pPr>
            <a:r>
              <a:rPr lang="tr-TR" dirty="0"/>
              <a:t>Proje kapsamında sonuçların elde edilmesine ve temel amacın gerçekleşmesine hizmet eden çalışmalardır. </a:t>
            </a:r>
          </a:p>
        </p:txBody>
      </p:sp>
      <p:grpSp>
        <p:nvGrpSpPr>
          <p:cNvPr id="15" name="Group 15"/>
          <p:cNvGrpSpPr>
            <a:grpSpLocks/>
          </p:cNvGrpSpPr>
          <p:nvPr/>
        </p:nvGrpSpPr>
        <p:grpSpPr bwMode="auto">
          <a:xfrm>
            <a:off x="250826" y="1700808"/>
            <a:ext cx="3097038" cy="4320480"/>
            <a:chOff x="2016" y="1384"/>
            <a:chExt cx="1417" cy="2335"/>
          </a:xfrm>
        </p:grpSpPr>
        <p:sp>
          <p:nvSpPr>
            <p:cNvPr id="16" name="Rectangle 16"/>
            <p:cNvSpPr>
              <a:spLocks noChangeArrowheads="1"/>
            </p:cNvSpPr>
            <p:nvPr/>
          </p:nvSpPr>
          <p:spPr bwMode="auto">
            <a:xfrm>
              <a:off x="2024" y="3352"/>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a:t>FAALİYETLER</a:t>
              </a:r>
            </a:p>
          </p:txBody>
        </p:sp>
        <p:sp>
          <p:nvSpPr>
            <p:cNvPr id="17" name="Rectangle 17"/>
            <p:cNvSpPr>
              <a:spLocks noChangeArrowheads="1"/>
            </p:cNvSpPr>
            <p:nvPr/>
          </p:nvSpPr>
          <p:spPr bwMode="auto">
            <a:xfrm>
              <a:off x="2024" y="2696"/>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a:t>SONUÇLAR</a:t>
              </a:r>
            </a:p>
          </p:txBody>
        </p:sp>
        <p:sp>
          <p:nvSpPr>
            <p:cNvPr id="18" name="Rectangle 18"/>
            <p:cNvSpPr>
              <a:spLocks noChangeArrowheads="1"/>
            </p:cNvSpPr>
            <p:nvPr/>
          </p:nvSpPr>
          <p:spPr bwMode="auto">
            <a:xfrm>
              <a:off x="2016" y="2040"/>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dirty="0"/>
                <a:t>PROJENİN AMACI</a:t>
              </a:r>
            </a:p>
          </p:txBody>
        </p:sp>
        <p:sp>
          <p:nvSpPr>
            <p:cNvPr id="19" name="Rectangle 19"/>
            <p:cNvSpPr>
              <a:spLocks noChangeArrowheads="1"/>
            </p:cNvSpPr>
            <p:nvPr/>
          </p:nvSpPr>
          <p:spPr bwMode="auto">
            <a:xfrm>
              <a:off x="2016" y="1384"/>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a:t>GENEL HEDEFLER</a:t>
              </a:r>
            </a:p>
          </p:txBody>
        </p:sp>
        <p:sp>
          <p:nvSpPr>
            <p:cNvPr id="20" name="AutoShape 20"/>
            <p:cNvSpPr>
              <a:spLocks noChangeArrowheads="1"/>
            </p:cNvSpPr>
            <p:nvPr/>
          </p:nvSpPr>
          <p:spPr bwMode="auto">
            <a:xfrm>
              <a:off x="2664" y="2408"/>
              <a:ext cx="120" cy="286"/>
            </a:xfrm>
            <a:prstGeom prst="upArrow">
              <a:avLst>
                <a:gd name="adj1" fmla="val 50000"/>
                <a:gd name="adj2" fmla="val 59583"/>
              </a:avLst>
            </a:prstGeom>
            <a:solidFill>
              <a:srgbClr val="000000"/>
            </a:solidFill>
            <a:ln w="9525">
              <a:solidFill>
                <a:schemeClr val="tx1"/>
              </a:solidFill>
              <a:miter lim="800000"/>
              <a:headEnd/>
              <a:tailEnd/>
            </a:ln>
          </p:spPr>
          <p:txBody>
            <a:bodyPr wrap="none" anchor="ctr"/>
            <a:lstStyle/>
            <a:p>
              <a:endParaRPr lang="en-US"/>
            </a:p>
          </p:txBody>
        </p:sp>
        <p:sp>
          <p:nvSpPr>
            <p:cNvPr id="21" name="AutoShape 21"/>
            <p:cNvSpPr>
              <a:spLocks noChangeArrowheads="1"/>
            </p:cNvSpPr>
            <p:nvPr/>
          </p:nvSpPr>
          <p:spPr bwMode="auto">
            <a:xfrm>
              <a:off x="2664" y="1752"/>
              <a:ext cx="120" cy="286"/>
            </a:xfrm>
            <a:prstGeom prst="upArrow">
              <a:avLst>
                <a:gd name="adj1" fmla="val 50000"/>
                <a:gd name="adj2" fmla="val 59583"/>
              </a:avLst>
            </a:prstGeom>
            <a:solidFill>
              <a:srgbClr val="000000"/>
            </a:solidFill>
            <a:ln w="9525">
              <a:solidFill>
                <a:schemeClr val="tx1"/>
              </a:solidFill>
              <a:miter lim="800000"/>
              <a:headEnd/>
              <a:tailEnd/>
            </a:ln>
          </p:spPr>
          <p:txBody>
            <a:bodyPr wrap="none" anchor="ctr"/>
            <a:lstStyle/>
            <a:p>
              <a:endParaRPr lang="en-US"/>
            </a:p>
          </p:txBody>
        </p:sp>
        <p:sp>
          <p:nvSpPr>
            <p:cNvPr id="22" name="AutoShape 22"/>
            <p:cNvSpPr>
              <a:spLocks noChangeArrowheads="1"/>
            </p:cNvSpPr>
            <p:nvPr/>
          </p:nvSpPr>
          <p:spPr bwMode="auto">
            <a:xfrm>
              <a:off x="2664" y="3064"/>
              <a:ext cx="120" cy="286"/>
            </a:xfrm>
            <a:prstGeom prst="upArrow">
              <a:avLst>
                <a:gd name="adj1" fmla="val 50000"/>
                <a:gd name="adj2" fmla="val 59583"/>
              </a:avLst>
            </a:prstGeom>
            <a:solidFill>
              <a:srgbClr val="000000"/>
            </a:solidFill>
            <a:ln w="9525">
              <a:solidFill>
                <a:schemeClr val="tx1"/>
              </a:solidFill>
              <a:miter lim="800000"/>
              <a:headEnd/>
              <a:tailEnd/>
            </a:ln>
          </p:spPr>
          <p:txBody>
            <a:bodyPr wrap="none" anchor="ctr"/>
            <a:lstStyle/>
            <a:p>
              <a:endParaRPr lang="en-US"/>
            </a:p>
          </p:txBody>
        </p:sp>
      </p:grpSp>
    </p:spTree>
    <p:extLst>
      <p:ext uri="{BB962C8B-B14F-4D97-AF65-F5344CB8AC3E}">
        <p14:creationId xmlns:p14="http://schemas.microsoft.com/office/powerpoint/2010/main" val="3756743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9788" y="220662"/>
            <a:ext cx="6554867" cy="1524000"/>
          </a:xfrm>
        </p:spPr>
        <p:txBody>
          <a:bodyPr/>
          <a:lstStyle/>
          <a:p>
            <a:r>
              <a:rPr lang="tr-TR" dirty="0">
                <a:latin typeface="+mn-lt"/>
              </a:rPr>
              <a:t>Örnek Proje Planlama</a:t>
            </a:r>
          </a:p>
        </p:txBody>
      </p:sp>
      <p:grpSp>
        <p:nvGrpSpPr>
          <p:cNvPr id="7" name="Group 15"/>
          <p:cNvGrpSpPr>
            <a:grpSpLocks/>
          </p:cNvGrpSpPr>
          <p:nvPr/>
        </p:nvGrpSpPr>
        <p:grpSpPr bwMode="auto">
          <a:xfrm>
            <a:off x="827088" y="1989138"/>
            <a:ext cx="2249487" cy="3706812"/>
            <a:chOff x="2016" y="1384"/>
            <a:chExt cx="1417" cy="2335"/>
          </a:xfrm>
        </p:grpSpPr>
        <p:sp>
          <p:nvSpPr>
            <p:cNvPr id="8" name="Rectangle 16"/>
            <p:cNvSpPr>
              <a:spLocks noChangeArrowheads="1"/>
            </p:cNvSpPr>
            <p:nvPr/>
          </p:nvSpPr>
          <p:spPr bwMode="auto">
            <a:xfrm>
              <a:off x="2024" y="3352"/>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a:t>FAALİYETLER</a:t>
              </a:r>
            </a:p>
          </p:txBody>
        </p:sp>
        <p:sp>
          <p:nvSpPr>
            <p:cNvPr id="9" name="Rectangle 17"/>
            <p:cNvSpPr>
              <a:spLocks noChangeArrowheads="1"/>
            </p:cNvSpPr>
            <p:nvPr/>
          </p:nvSpPr>
          <p:spPr bwMode="auto">
            <a:xfrm>
              <a:off x="2024" y="2696"/>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a:t>SONUÇLAR</a:t>
              </a:r>
            </a:p>
          </p:txBody>
        </p:sp>
        <p:sp>
          <p:nvSpPr>
            <p:cNvPr id="10" name="Rectangle 18"/>
            <p:cNvSpPr>
              <a:spLocks noChangeArrowheads="1"/>
            </p:cNvSpPr>
            <p:nvPr/>
          </p:nvSpPr>
          <p:spPr bwMode="auto">
            <a:xfrm>
              <a:off x="2016" y="2040"/>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dirty="0"/>
                <a:t>PROJENİN AMACI</a:t>
              </a:r>
            </a:p>
          </p:txBody>
        </p:sp>
        <p:sp>
          <p:nvSpPr>
            <p:cNvPr id="11" name="Rectangle 19"/>
            <p:cNvSpPr>
              <a:spLocks noChangeArrowheads="1"/>
            </p:cNvSpPr>
            <p:nvPr/>
          </p:nvSpPr>
          <p:spPr bwMode="auto">
            <a:xfrm>
              <a:off x="2016" y="1384"/>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a:t>GENEL HEDEFLER</a:t>
              </a:r>
            </a:p>
          </p:txBody>
        </p:sp>
        <p:sp>
          <p:nvSpPr>
            <p:cNvPr id="12" name="AutoShape 20"/>
            <p:cNvSpPr>
              <a:spLocks noChangeArrowheads="1"/>
            </p:cNvSpPr>
            <p:nvPr/>
          </p:nvSpPr>
          <p:spPr bwMode="auto">
            <a:xfrm>
              <a:off x="2664" y="2408"/>
              <a:ext cx="120" cy="286"/>
            </a:xfrm>
            <a:prstGeom prst="upArrow">
              <a:avLst>
                <a:gd name="adj1" fmla="val 50000"/>
                <a:gd name="adj2" fmla="val 59583"/>
              </a:avLst>
            </a:prstGeom>
            <a:solidFill>
              <a:srgbClr val="000000"/>
            </a:solidFill>
            <a:ln w="9525">
              <a:solidFill>
                <a:schemeClr val="tx1"/>
              </a:solidFill>
              <a:miter lim="800000"/>
              <a:headEnd/>
              <a:tailEnd/>
            </a:ln>
          </p:spPr>
          <p:txBody>
            <a:bodyPr wrap="none" anchor="ctr"/>
            <a:lstStyle/>
            <a:p>
              <a:endParaRPr lang="en-US"/>
            </a:p>
          </p:txBody>
        </p:sp>
        <p:sp>
          <p:nvSpPr>
            <p:cNvPr id="13" name="AutoShape 21"/>
            <p:cNvSpPr>
              <a:spLocks noChangeArrowheads="1"/>
            </p:cNvSpPr>
            <p:nvPr/>
          </p:nvSpPr>
          <p:spPr bwMode="auto">
            <a:xfrm>
              <a:off x="2664" y="1752"/>
              <a:ext cx="120" cy="286"/>
            </a:xfrm>
            <a:prstGeom prst="upArrow">
              <a:avLst>
                <a:gd name="adj1" fmla="val 50000"/>
                <a:gd name="adj2" fmla="val 59583"/>
              </a:avLst>
            </a:prstGeom>
            <a:solidFill>
              <a:srgbClr val="000000"/>
            </a:solidFill>
            <a:ln w="9525">
              <a:solidFill>
                <a:schemeClr val="tx1"/>
              </a:solidFill>
              <a:miter lim="800000"/>
              <a:headEnd/>
              <a:tailEnd/>
            </a:ln>
          </p:spPr>
          <p:txBody>
            <a:bodyPr wrap="none" anchor="ctr"/>
            <a:lstStyle/>
            <a:p>
              <a:endParaRPr lang="en-US"/>
            </a:p>
          </p:txBody>
        </p:sp>
        <p:sp>
          <p:nvSpPr>
            <p:cNvPr id="14" name="AutoShape 22"/>
            <p:cNvSpPr>
              <a:spLocks noChangeArrowheads="1"/>
            </p:cNvSpPr>
            <p:nvPr/>
          </p:nvSpPr>
          <p:spPr bwMode="auto">
            <a:xfrm>
              <a:off x="2664" y="3064"/>
              <a:ext cx="120" cy="286"/>
            </a:xfrm>
            <a:prstGeom prst="upArrow">
              <a:avLst>
                <a:gd name="adj1" fmla="val 50000"/>
                <a:gd name="adj2" fmla="val 59583"/>
              </a:avLst>
            </a:prstGeom>
            <a:solidFill>
              <a:srgbClr val="000000"/>
            </a:solidFill>
            <a:ln w="9525">
              <a:solidFill>
                <a:schemeClr val="tx1"/>
              </a:solidFill>
              <a:miter lim="800000"/>
              <a:headEnd/>
              <a:tailEnd/>
            </a:ln>
          </p:spPr>
          <p:txBody>
            <a:bodyPr wrap="none" anchor="ctr"/>
            <a:lstStyle/>
            <a:p>
              <a:endParaRPr lang="en-US"/>
            </a:p>
          </p:txBody>
        </p:sp>
      </p:grpSp>
      <p:sp>
        <p:nvSpPr>
          <p:cNvPr id="15" name="AutoShape 23"/>
          <p:cNvSpPr>
            <a:spLocks/>
          </p:cNvSpPr>
          <p:nvPr/>
        </p:nvSpPr>
        <p:spPr bwMode="auto">
          <a:xfrm>
            <a:off x="4211638" y="1700213"/>
            <a:ext cx="3657600" cy="762000"/>
          </a:xfrm>
          <a:prstGeom prst="borderCallout1">
            <a:avLst>
              <a:gd name="adj1" fmla="val 15000"/>
              <a:gd name="adj2" fmla="val -2083"/>
              <a:gd name="adj3" fmla="val 77620"/>
              <a:gd name="adj4" fmla="val -31218"/>
            </a:avLst>
          </a:prstGeom>
          <a:solidFill>
            <a:srgbClr val="CCCCFF"/>
          </a:solidFill>
          <a:ln w="9525">
            <a:solidFill>
              <a:schemeClr val="tx1"/>
            </a:solidFill>
            <a:miter lim="800000"/>
            <a:headEnd/>
            <a:tailEnd/>
          </a:ln>
        </p:spPr>
        <p:txBody>
          <a:bodyPr anchor="ctr"/>
          <a:lstStyle/>
          <a:p>
            <a:pPr algn="just" eaLnBrk="0" hangingPunct="0">
              <a:spcBef>
                <a:spcPct val="50000"/>
              </a:spcBef>
            </a:pPr>
            <a:r>
              <a:rPr lang="tr-TR" sz="1400" b="1">
                <a:solidFill>
                  <a:srgbClr val="000000"/>
                </a:solidFill>
                <a:latin typeface="Verdana" pitchFamily="34" charset="0"/>
              </a:rPr>
              <a:t>Kırsal alanda kadının ekonomik ve sosyal hayata kazandırılması</a:t>
            </a:r>
            <a:endParaRPr lang="tr-TR" sz="1400">
              <a:latin typeface="Verdana" pitchFamily="34" charset="0"/>
            </a:endParaRPr>
          </a:p>
        </p:txBody>
      </p:sp>
      <p:sp>
        <p:nvSpPr>
          <p:cNvPr id="16" name="AutoShape 24"/>
          <p:cNvSpPr>
            <a:spLocks/>
          </p:cNvSpPr>
          <p:nvPr/>
        </p:nvSpPr>
        <p:spPr bwMode="auto">
          <a:xfrm>
            <a:off x="3995738" y="3284538"/>
            <a:ext cx="3960812" cy="2520950"/>
          </a:xfrm>
          <a:prstGeom prst="borderCallout1">
            <a:avLst>
              <a:gd name="adj1" fmla="val 12185"/>
              <a:gd name="adj2" fmla="val -1264"/>
              <a:gd name="adj3" fmla="val -2940"/>
              <a:gd name="adj4" fmla="val -24468"/>
            </a:avLst>
          </a:prstGeom>
          <a:solidFill>
            <a:srgbClr val="CCCCFF"/>
          </a:solidFill>
          <a:ln w="9525">
            <a:solidFill>
              <a:schemeClr val="tx1"/>
            </a:solidFill>
            <a:miter lim="800000"/>
            <a:headEnd/>
            <a:tailEnd/>
          </a:ln>
        </p:spPr>
        <p:txBody>
          <a:bodyPr anchor="ctr"/>
          <a:lstStyle/>
          <a:p>
            <a:pPr algn="l"/>
            <a:r>
              <a:rPr lang="tr-TR" sz="1400" b="1" dirty="0">
                <a:latin typeface="Verdana" pitchFamily="34" charset="0"/>
                <a:cs typeface="Times New Roman" pitchFamily="18" charset="0"/>
              </a:rPr>
              <a:t>Gelir getirici faaliyetler ile kadının aile geçimine katkı sağlaması</a:t>
            </a:r>
          </a:p>
          <a:p>
            <a:pPr algn="l"/>
            <a:endParaRPr lang="tr-TR" sz="1400" b="1" dirty="0">
              <a:latin typeface="Verdana" pitchFamily="34" charset="0"/>
              <a:cs typeface="Times New Roman" pitchFamily="18" charset="0"/>
            </a:endParaRPr>
          </a:p>
          <a:p>
            <a:pPr algn="l"/>
            <a:r>
              <a:rPr lang="tr-TR" sz="1400" b="1" dirty="0">
                <a:latin typeface="Verdana" pitchFamily="34" charset="0"/>
                <a:cs typeface="Times New Roman" pitchFamily="18" charset="0"/>
              </a:rPr>
              <a:t>Meslek eğitimi ile kadının işgücüne katılımının  sağlanması</a:t>
            </a:r>
          </a:p>
          <a:p>
            <a:endParaRPr lang="tr-TR" sz="1400" b="1" dirty="0">
              <a:latin typeface="Verdana" pitchFamily="34" charset="0"/>
              <a:cs typeface="Times New Roman" pitchFamily="18" charset="0"/>
            </a:endParaRPr>
          </a:p>
        </p:txBody>
      </p:sp>
    </p:spTree>
    <p:extLst>
      <p:ext uri="{BB962C8B-B14F-4D97-AF65-F5344CB8AC3E}">
        <p14:creationId xmlns:p14="http://schemas.microsoft.com/office/powerpoint/2010/main" val="707222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4624"/>
            <a:ext cx="7620000" cy="1143000"/>
          </a:xfrm>
        </p:spPr>
        <p:txBody>
          <a:bodyPr/>
          <a:lstStyle/>
          <a:p>
            <a:pPr algn="ctr"/>
            <a:r>
              <a:rPr lang="tr-TR" dirty="0">
                <a:solidFill>
                  <a:schemeClr val="bg1"/>
                </a:solidFill>
                <a:latin typeface="+mn-lt"/>
              </a:rPr>
              <a:t>Örnek Proje Planlama</a:t>
            </a:r>
          </a:p>
        </p:txBody>
      </p:sp>
      <p:grpSp>
        <p:nvGrpSpPr>
          <p:cNvPr id="7" name="Group 15"/>
          <p:cNvGrpSpPr>
            <a:grpSpLocks/>
          </p:cNvGrpSpPr>
          <p:nvPr/>
        </p:nvGrpSpPr>
        <p:grpSpPr bwMode="auto">
          <a:xfrm>
            <a:off x="251520" y="1413520"/>
            <a:ext cx="2249487" cy="3706812"/>
            <a:chOff x="2016" y="1384"/>
            <a:chExt cx="1417" cy="2335"/>
          </a:xfrm>
        </p:grpSpPr>
        <p:sp>
          <p:nvSpPr>
            <p:cNvPr id="8" name="Rectangle 16"/>
            <p:cNvSpPr>
              <a:spLocks noChangeArrowheads="1"/>
            </p:cNvSpPr>
            <p:nvPr/>
          </p:nvSpPr>
          <p:spPr bwMode="auto">
            <a:xfrm>
              <a:off x="2024" y="3352"/>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a:latin typeface="Verdana" pitchFamily="34" charset="0"/>
                </a:rPr>
                <a:t>FAALİYETLER</a:t>
              </a:r>
            </a:p>
          </p:txBody>
        </p:sp>
        <p:sp>
          <p:nvSpPr>
            <p:cNvPr id="9" name="Rectangle 17"/>
            <p:cNvSpPr>
              <a:spLocks noChangeArrowheads="1"/>
            </p:cNvSpPr>
            <p:nvPr/>
          </p:nvSpPr>
          <p:spPr bwMode="auto">
            <a:xfrm>
              <a:off x="2024" y="2696"/>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a:latin typeface="Verdana" pitchFamily="34" charset="0"/>
                </a:rPr>
                <a:t>SONUÇLAR</a:t>
              </a:r>
            </a:p>
          </p:txBody>
        </p:sp>
        <p:sp>
          <p:nvSpPr>
            <p:cNvPr id="10" name="Rectangle 18"/>
            <p:cNvSpPr>
              <a:spLocks noChangeArrowheads="1"/>
            </p:cNvSpPr>
            <p:nvPr/>
          </p:nvSpPr>
          <p:spPr bwMode="auto">
            <a:xfrm>
              <a:off x="2016" y="2040"/>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a:latin typeface="Verdana" pitchFamily="34" charset="0"/>
                </a:rPr>
                <a:t>PROJENİN AMACI</a:t>
              </a:r>
            </a:p>
          </p:txBody>
        </p:sp>
        <p:sp>
          <p:nvSpPr>
            <p:cNvPr id="11" name="Rectangle 19"/>
            <p:cNvSpPr>
              <a:spLocks noChangeArrowheads="1"/>
            </p:cNvSpPr>
            <p:nvPr/>
          </p:nvSpPr>
          <p:spPr bwMode="auto">
            <a:xfrm>
              <a:off x="2016" y="1384"/>
              <a:ext cx="1409" cy="367"/>
            </a:xfrm>
            <a:prstGeom prst="rect">
              <a:avLst/>
            </a:prstGeom>
            <a:gradFill rotWithShape="1">
              <a:gsLst>
                <a:gs pos="0">
                  <a:srgbClr val="5E4776"/>
                </a:gs>
                <a:gs pos="100000">
                  <a:srgbClr val="CC99FF"/>
                </a:gs>
              </a:gsLst>
              <a:lin ang="5400000" scaled="1"/>
            </a:gradFill>
            <a:ln w="9525">
              <a:solidFill>
                <a:schemeClr val="tx1"/>
              </a:solidFill>
              <a:miter lim="800000"/>
              <a:headEnd/>
              <a:tailEnd/>
            </a:ln>
          </p:spPr>
          <p:txBody>
            <a:bodyPr wrap="none" anchor="ctr"/>
            <a:lstStyle/>
            <a:p>
              <a:r>
                <a:rPr lang="tr-TR">
                  <a:latin typeface="Verdana" pitchFamily="34" charset="0"/>
                </a:rPr>
                <a:t>GENEL HEDEFLER</a:t>
              </a:r>
            </a:p>
          </p:txBody>
        </p:sp>
        <p:sp>
          <p:nvSpPr>
            <p:cNvPr id="12" name="AutoShape 20"/>
            <p:cNvSpPr>
              <a:spLocks noChangeArrowheads="1"/>
            </p:cNvSpPr>
            <p:nvPr/>
          </p:nvSpPr>
          <p:spPr bwMode="auto">
            <a:xfrm>
              <a:off x="2664" y="2408"/>
              <a:ext cx="120" cy="286"/>
            </a:xfrm>
            <a:prstGeom prst="upArrow">
              <a:avLst>
                <a:gd name="adj1" fmla="val 50000"/>
                <a:gd name="adj2" fmla="val 59583"/>
              </a:avLst>
            </a:prstGeom>
            <a:solidFill>
              <a:srgbClr val="000000"/>
            </a:solidFill>
            <a:ln w="9525">
              <a:solidFill>
                <a:schemeClr val="tx1"/>
              </a:solidFill>
              <a:miter lim="800000"/>
              <a:headEnd/>
              <a:tailEnd/>
            </a:ln>
          </p:spPr>
          <p:txBody>
            <a:bodyPr wrap="none" anchor="ctr"/>
            <a:lstStyle/>
            <a:p>
              <a:endParaRPr lang="en-US"/>
            </a:p>
          </p:txBody>
        </p:sp>
        <p:sp>
          <p:nvSpPr>
            <p:cNvPr id="13" name="AutoShape 21"/>
            <p:cNvSpPr>
              <a:spLocks noChangeArrowheads="1"/>
            </p:cNvSpPr>
            <p:nvPr/>
          </p:nvSpPr>
          <p:spPr bwMode="auto">
            <a:xfrm>
              <a:off x="2664" y="1752"/>
              <a:ext cx="120" cy="286"/>
            </a:xfrm>
            <a:prstGeom prst="upArrow">
              <a:avLst>
                <a:gd name="adj1" fmla="val 50000"/>
                <a:gd name="adj2" fmla="val 59583"/>
              </a:avLst>
            </a:prstGeom>
            <a:solidFill>
              <a:srgbClr val="000000"/>
            </a:solidFill>
            <a:ln w="9525">
              <a:solidFill>
                <a:schemeClr val="tx1"/>
              </a:solidFill>
              <a:miter lim="800000"/>
              <a:headEnd/>
              <a:tailEnd/>
            </a:ln>
          </p:spPr>
          <p:txBody>
            <a:bodyPr wrap="none" anchor="ctr"/>
            <a:lstStyle/>
            <a:p>
              <a:endParaRPr lang="en-US"/>
            </a:p>
          </p:txBody>
        </p:sp>
        <p:sp>
          <p:nvSpPr>
            <p:cNvPr id="14" name="AutoShape 22"/>
            <p:cNvSpPr>
              <a:spLocks noChangeArrowheads="1"/>
            </p:cNvSpPr>
            <p:nvPr/>
          </p:nvSpPr>
          <p:spPr bwMode="auto">
            <a:xfrm>
              <a:off x="2664" y="3064"/>
              <a:ext cx="120" cy="286"/>
            </a:xfrm>
            <a:prstGeom prst="upArrow">
              <a:avLst>
                <a:gd name="adj1" fmla="val 50000"/>
                <a:gd name="adj2" fmla="val 59583"/>
              </a:avLst>
            </a:prstGeom>
            <a:solidFill>
              <a:srgbClr val="000000"/>
            </a:solidFill>
            <a:ln w="9525">
              <a:solidFill>
                <a:schemeClr val="tx1"/>
              </a:solidFill>
              <a:miter lim="800000"/>
              <a:headEnd/>
              <a:tailEnd/>
            </a:ln>
          </p:spPr>
          <p:txBody>
            <a:bodyPr wrap="none" anchor="ctr"/>
            <a:lstStyle/>
            <a:p>
              <a:endParaRPr lang="en-US"/>
            </a:p>
          </p:txBody>
        </p:sp>
      </p:grpSp>
      <p:sp>
        <p:nvSpPr>
          <p:cNvPr id="15" name="AutoShape 23"/>
          <p:cNvSpPr>
            <a:spLocks/>
          </p:cNvSpPr>
          <p:nvPr/>
        </p:nvSpPr>
        <p:spPr bwMode="auto">
          <a:xfrm>
            <a:off x="3722439" y="1053157"/>
            <a:ext cx="4593976" cy="1655763"/>
          </a:xfrm>
          <a:prstGeom prst="borderCallout1">
            <a:avLst>
              <a:gd name="adj1" fmla="val 36019"/>
              <a:gd name="adj2" fmla="val -97"/>
              <a:gd name="adj3" fmla="val 153199"/>
              <a:gd name="adj4" fmla="val -32662"/>
            </a:avLst>
          </a:prstGeom>
          <a:solidFill>
            <a:srgbClr val="CCCCFF"/>
          </a:solidFill>
          <a:ln w="9525">
            <a:solidFill>
              <a:schemeClr val="tx1"/>
            </a:solidFill>
            <a:miter lim="800000"/>
            <a:headEnd/>
            <a:tailEnd/>
          </a:ln>
        </p:spPr>
        <p:txBody>
          <a:bodyPr anchor="ctr"/>
          <a:lstStyle/>
          <a:p>
            <a:pPr algn="l"/>
            <a:r>
              <a:rPr lang="tr-TR" sz="1200" b="1">
                <a:solidFill>
                  <a:srgbClr val="000000"/>
                </a:solidFill>
                <a:latin typeface="Verdana" pitchFamily="34" charset="0"/>
                <a:cs typeface="Times New Roman" pitchFamily="18" charset="0"/>
              </a:rPr>
              <a:t>Gelir getirici faaliyetlere yönelik  yerel  kapasite güçlendirildi. </a:t>
            </a:r>
          </a:p>
          <a:p>
            <a:pPr algn="l"/>
            <a:endParaRPr lang="tr-TR" sz="1200" b="1">
              <a:solidFill>
                <a:srgbClr val="000000"/>
              </a:solidFill>
              <a:latin typeface="Verdana" pitchFamily="34" charset="0"/>
              <a:cs typeface="Times New Roman" pitchFamily="18" charset="0"/>
            </a:endParaRPr>
          </a:p>
          <a:p>
            <a:pPr algn="l"/>
            <a:endParaRPr lang="tr-TR" sz="1200" b="1">
              <a:solidFill>
                <a:srgbClr val="000000"/>
              </a:solidFill>
              <a:latin typeface="Verdana" pitchFamily="34" charset="0"/>
              <a:cs typeface="Times New Roman" pitchFamily="18" charset="0"/>
            </a:endParaRPr>
          </a:p>
          <a:p>
            <a:pPr algn="l"/>
            <a:r>
              <a:rPr lang="tr-TR" sz="1200" b="1">
                <a:solidFill>
                  <a:srgbClr val="000000"/>
                </a:solidFill>
                <a:latin typeface="Verdana" pitchFamily="34" charset="0"/>
                <a:cs typeface="Times New Roman" pitchFamily="18" charset="0"/>
              </a:rPr>
              <a:t>Kadınların  yerel gelir getirici mesleki becerileri geliştirildi ve   bilgilenmeleri sağlandı. </a:t>
            </a:r>
            <a:endParaRPr lang="tr-TR" sz="1200" b="1">
              <a:latin typeface="Verdana" pitchFamily="34" charset="0"/>
              <a:cs typeface="Times New Roman" pitchFamily="18" charset="0"/>
            </a:endParaRPr>
          </a:p>
        </p:txBody>
      </p:sp>
      <p:sp>
        <p:nvSpPr>
          <p:cNvPr id="16" name="AutoShape 24"/>
          <p:cNvSpPr>
            <a:spLocks/>
          </p:cNvSpPr>
          <p:nvPr/>
        </p:nvSpPr>
        <p:spPr bwMode="auto">
          <a:xfrm>
            <a:off x="2843808" y="2780878"/>
            <a:ext cx="5546477" cy="3600450"/>
          </a:xfrm>
          <a:prstGeom prst="borderCallout1">
            <a:avLst>
              <a:gd name="adj1" fmla="val 32287"/>
              <a:gd name="adj2" fmla="val -495"/>
              <a:gd name="adj3" fmla="val 57606"/>
              <a:gd name="adj4" fmla="val -6857"/>
            </a:avLst>
          </a:prstGeom>
          <a:solidFill>
            <a:srgbClr val="CCCCFF"/>
          </a:solidFill>
          <a:ln w="9525">
            <a:solidFill>
              <a:schemeClr val="tx1"/>
            </a:solidFill>
            <a:miter lim="800000"/>
            <a:headEnd/>
            <a:tailEnd/>
          </a:ln>
        </p:spPr>
        <p:txBody>
          <a:bodyPr anchor="ctr"/>
          <a:lstStyle/>
          <a:p>
            <a:pPr marL="457200" indent="-457200" algn="just" eaLnBrk="0" hangingPunct="0">
              <a:spcBef>
                <a:spcPct val="50000"/>
              </a:spcBef>
              <a:buFontTx/>
              <a:buAutoNum type="arabicPeriod"/>
            </a:pPr>
            <a:r>
              <a:rPr lang="tr-TR" sz="1200" b="1" dirty="0">
                <a:solidFill>
                  <a:srgbClr val="000000"/>
                </a:solidFill>
                <a:latin typeface="Verdana" pitchFamily="34" charset="0"/>
              </a:rPr>
              <a:t>Hazırlık çalışmaları ve toplantıları</a:t>
            </a:r>
          </a:p>
          <a:p>
            <a:pPr marL="457200" indent="-457200" algn="just" eaLnBrk="0" hangingPunct="0">
              <a:spcBef>
                <a:spcPct val="50000"/>
              </a:spcBef>
              <a:buFontTx/>
              <a:buAutoNum type="arabicPeriod"/>
            </a:pPr>
            <a:r>
              <a:rPr lang="tr-TR" sz="1200" b="1" dirty="0">
                <a:solidFill>
                  <a:srgbClr val="000000"/>
                </a:solidFill>
                <a:latin typeface="Verdana" pitchFamily="34" charset="0"/>
              </a:rPr>
              <a:t>Proje için gerekli eğitim ekipmanının temin edilmesi </a:t>
            </a:r>
          </a:p>
          <a:p>
            <a:pPr marL="457200" indent="-457200" algn="just" eaLnBrk="0" hangingPunct="0">
              <a:spcBef>
                <a:spcPct val="50000"/>
              </a:spcBef>
              <a:buFontTx/>
              <a:buAutoNum type="arabicPeriod"/>
            </a:pPr>
            <a:r>
              <a:rPr lang="tr-TR" sz="1200" b="1" dirty="0">
                <a:solidFill>
                  <a:srgbClr val="000000"/>
                </a:solidFill>
                <a:latin typeface="Verdana" pitchFamily="34" charset="0"/>
              </a:rPr>
              <a:t>Tanıtım ve bilgilendirme faaliyetleri</a:t>
            </a:r>
          </a:p>
          <a:p>
            <a:pPr marL="457200" indent="-457200" algn="just" eaLnBrk="0" hangingPunct="0">
              <a:spcBef>
                <a:spcPct val="50000"/>
              </a:spcBef>
              <a:buFontTx/>
              <a:buAutoNum type="arabicPeriod"/>
            </a:pPr>
            <a:r>
              <a:rPr lang="tr-TR" sz="1200" b="1" dirty="0">
                <a:solidFill>
                  <a:srgbClr val="000000"/>
                </a:solidFill>
                <a:latin typeface="Verdana" pitchFamily="34" charset="0"/>
              </a:rPr>
              <a:t>Kadın Meslek Eğitim Merkezinin  </a:t>
            </a:r>
            <a:r>
              <a:rPr lang="tr-TR" sz="1200" b="1" dirty="0" err="1">
                <a:solidFill>
                  <a:srgbClr val="000000"/>
                </a:solidFill>
                <a:latin typeface="Verdana" pitchFamily="34" charset="0"/>
              </a:rPr>
              <a:t>Renovasyonu</a:t>
            </a:r>
            <a:endParaRPr lang="tr-TR" sz="1200" b="1" dirty="0">
              <a:solidFill>
                <a:srgbClr val="000000"/>
              </a:solidFill>
              <a:latin typeface="Verdana" pitchFamily="34" charset="0"/>
            </a:endParaRPr>
          </a:p>
          <a:p>
            <a:pPr marL="457200" indent="-457200" algn="just" eaLnBrk="0" hangingPunct="0">
              <a:spcBef>
                <a:spcPct val="50000"/>
              </a:spcBef>
              <a:buFontTx/>
              <a:buAutoNum type="arabicPeriod"/>
            </a:pPr>
            <a:r>
              <a:rPr lang="tr-TR" sz="1200" b="1" dirty="0">
                <a:solidFill>
                  <a:srgbClr val="000000"/>
                </a:solidFill>
                <a:latin typeface="Verdana" pitchFamily="34" charset="0"/>
              </a:rPr>
              <a:t>Meslek eğitimi kurslarının düzenlenmesi</a:t>
            </a:r>
          </a:p>
          <a:p>
            <a:pPr marL="457200" indent="-457200" algn="just" eaLnBrk="0" hangingPunct="0">
              <a:spcBef>
                <a:spcPct val="50000"/>
              </a:spcBef>
              <a:buFontTx/>
              <a:buAutoNum type="arabicPeriod"/>
            </a:pPr>
            <a:r>
              <a:rPr lang="tr-TR" sz="1200" b="1" dirty="0">
                <a:solidFill>
                  <a:srgbClr val="000000"/>
                </a:solidFill>
                <a:latin typeface="Verdana" pitchFamily="34" charset="0"/>
              </a:rPr>
              <a:t>Arıcılık/halı-kilim/yöresel mutfak gibi konularda eğitimler düzenlenmesi</a:t>
            </a:r>
          </a:p>
          <a:p>
            <a:pPr marL="457200" indent="-457200" algn="just" eaLnBrk="0" hangingPunct="0">
              <a:spcBef>
                <a:spcPct val="50000"/>
              </a:spcBef>
              <a:buFontTx/>
              <a:buAutoNum type="arabicPeriod"/>
            </a:pPr>
            <a:r>
              <a:rPr lang="tr-TR" sz="1200" b="1" dirty="0">
                <a:solidFill>
                  <a:srgbClr val="000000"/>
                </a:solidFill>
                <a:latin typeface="Verdana" pitchFamily="34" charset="0"/>
              </a:rPr>
              <a:t>Eğitim alan kızların pazarlama eğitimleri ve danışmanlığı</a:t>
            </a:r>
          </a:p>
          <a:p>
            <a:pPr marL="457200" indent="-457200" algn="just" eaLnBrk="0" hangingPunct="0">
              <a:spcBef>
                <a:spcPct val="50000"/>
              </a:spcBef>
              <a:buFontTx/>
              <a:buAutoNum type="arabicPeriod"/>
            </a:pPr>
            <a:r>
              <a:rPr lang="tr-TR" sz="1200" b="1" dirty="0">
                <a:solidFill>
                  <a:srgbClr val="000000"/>
                </a:solidFill>
                <a:latin typeface="Verdana" pitchFamily="34" charset="0"/>
              </a:rPr>
              <a:t>Kooperatif kurulması için teknik destek sağlanması</a:t>
            </a:r>
          </a:p>
          <a:p>
            <a:pPr marL="457200" indent="-457200" algn="just" eaLnBrk="0" hangingPunct="0">
              <a:spcBef>
                <a:spcPct val="50000"/>
              </a:spcBef>
              <a:buFontTx/>
              <a:buAutoNum type="arabicPeriod"/>
            </a:pPr>
            <a:r>
              <a:rPr lang="tr-TR" sz="1200" b="1" dirty="0">
                <a:solidFill>
                  <a:srgbClr val="000000"/>
                </a:solidFill>
                <a:latin typeface="Verdana" pitchFamily="34" charset="0"/>
              </a:rPr>
              <a:t>İyi uygulamaları görmek için Beypazarı ve Safranbolu</a:t>
            </a:r>
            <a:r>
              <a:rPr lang="ja-JP" altLang="tr-TR" sz="1200" b="1" dirty="0">
                <a:solidFill>
                  <a:srgbClr val="000000"/>
                </a:solidFill>
                <a:latin typeface="Verdana" pitchFamily="34" charset="0"/>
              </a:rPr>
              <a:t>’</a:t>
            </a:r>
            <a:r>
              <a:rPr lang="tr-TR" altLang="ja-JP" sz="1200" b="1" dirty="0">
                <a:solidFill>
                  <a:srgbClr val="000000"/>
                </a:solidFill>
                <a:latin typeface="Verdana" pitchFamily="34" charset="0"/>
              </a:rPr>
              <a:t>ya çalışma gezisi</a:t>
            </a:r>
          </a:p>
          <a:p>
            <a:pPr marL="457200" indent="-457200" algn="just" eaLnBrk="0" hangingPunct="0">
              <a:spcBef>
                <a:spcPct val="50000"/>
              </a:spcBef>
              <a:buFontTx/>
              <a:buAutoNum type="arabicPeriod"/>
            </a:pPr>
            <a:r>
              <a:rPr lang="tr-TR" sz="1200" b="1" dirty="0">
                <a:solidFill>
                  <a:srgbClr val="000000"/>
                </a:solidFill>
                <a:latin typeface="Verdana" pitchFamily="34" charset="0"/>
              </a:rPr>
              <a:t>Önyargıların kırılması için topluma yönelik bilgilendirme faaliyetleri</a:t>
            </a:r>
            <a:endParaRPr lang="tr-TR" sz="1200" dirty="0">
              <a:latin typeface="Verdana" pitchFamily="34" charset="0"/>
            </a:endParaRPr>
          </a:p>
        </p:txBody>
      </p:sp>
    </p:spTree>
    <p:extLst>
      <p:ext uri="{BB962C8B-B14F-4D97-AF65-F5344CB8AC3E}">
        <p14:creationId xmlns:p14="http://schemas.microsoft.com/office/powerpoint/2010/main" val="304597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23033" y="548680"/>
            <a:ext cx="8097933" cy="1268760"/>
          </a:xfrm>
        </p:spPr>
        <p:txBody>
          <a:bodyPr>
            <a:normAutofit/>
          </a:bodyPr>
          <a:lstStyle/>
          <a:p>
            <a:r>
              <a:rPr lang="tr-TR" dirty="0">
                <a:solidFill>
                  <a:schemeClr val="bg1"/>
                </a:solidFill>
                <a:latin typeface="+mn-lt"/>
              </a:rPr>
              <a:t>MÇM Yapı – Risk, Varsayım, Önkoşul</a:t>
            </a:r>
          </a:p>
        </p:txBody>
      </p:sp>
      <p:sp>
        <p:nvSpPr>
          <p:cNvPr id="3" name="İçerik Yer Tutucusu 2"/>
          <p:cNvSpPr>
            <a:spLocks noGrp="1"/>
          </p:cNvSpPr>
          <p:nvPr>
            <p:ph idx="1"/>
          </p:nvPr>
        </p:nvSpPr>
        <p:spPr>
          <a:xfrm>
            <a:off x="492848" y="1700808"/>
            <a:ext cx="8097933" cy="3672408"/>
          </a:xfrm>
        </p:spPr>
        <p:txBody>
          <a:bodyPr>
            <a:normAutofit/>
          </a:bodyPr>
          <a:lstStyle/>
          <a:p>
            <a:pPr marL="0" indent="0" algn="just">
              <a:buClr>
                <a:schemeClr val="accent2"/>
              </a:buClr>
              <a:buNone/>
            </a:pPr>
            <a:r>
              <a:rPr lang="tr-TR" b="1" dirty="0"/>
              <a:t>Riskler:</a:t>
            </a:r>
          </a:p>
          <a:p>
            <a:pPr marL="0" indent="0" algn="just">
              <a:buClr>
                <a:schemeClr val="accent2"/>
              </a:buClr>
              <a:buNone/>
            </a:pPr>
            <a:r>
              <a:rPr lang="tr-TR" dirty="0"/>
              <a:t>Projenin başarısı için önemli olan ve dışsal faktörler olarak ifade ettiğimiz olumsuz etkilerin tümüdür.</a:t>
            </a:r>
          </a:p>
          <a:p>
            <a:pPr marL="0" indent="0" algn="just">
              <a:buNone/>
            </a:pPr>
            <a:r>
              <a:rPr lang="tr-TR" b="1" dirty="0"/>
              <a:t>Varsayımlar:</a:t>
            </a:r>
            <a:endParaRPr lang="fr-FR" b="1" dirty="0">
              <a:cs typeface="Times New Roman" pitchFamily="18" charset="0"/>
            </a:endParaRPr>
          </a:p>
          <a:p>
            <a:pPr marL="0" indent="0">
              <a:buClr>
                <a:schemeClr val="accent2"/>
              </a:buClr>
              <a:buNone/>
            </a:pPr>
            <a:r>
              <a:rPr lang="tr-TR" dirty="0"/>
              <a:t>Projenin başarısını etkileyen veya belirleyen dışsal faktörlerin olumlu olarak ifade edilmesidir.</a:t>
            </a:r>
          </a:p>
          <a:p>
            <a:pPr marL="0" indent="0">
              <a:buClr>
                <a:schemeClr val="accent2"/>
              </a:buClr>
              <a:buNone/>
            </a:pPr>
            <a:r>
              <a:rPr lang="tr-TR" b="1" dirty="0"/>
              <a:t>Önkoşullar:</a:t>
            </a:r>
            <a:endParaRPr lang="fr-FR" b="1" dirty="0">
              <a:cs typeface="Times New Roman" pitchFamily="18" charset="0"/>
            </a:endParaRPr>
          </a:p>
          <a:p>
            <a:pPr marL="0" indent="0">
              <a:buClr>
                <a:schemeClr val="accent2"/>
              </a:buClr>
              <a:buNone/>
            </a:pPr>
            <a:r>
              <a:rPr lang="tr-TR" dirty="0"/>
              <a:t>Faaliyetler başlamadan önce aşılması gereken koşullardır.</a:t>
            </a:r>
            <a:r>
              <a:rPr lang="fr-FR" dirty="0"/>
              <a:t> </a:t>
            </a:r>
          </a:p>
          <a:p>
            <a:endParaRPr lang="tr-TR" dirty="0"/>
          </a:p>
        </p:txBody>
      </p:sp>
    </p:spTree>
    <p:extLst>
      <p:ext uri="{BB962C8B-B14F-4D97-AF65-F5344CB8AC3E}">
        <p14:creationId xmlns:p14="http://schemas.microsoft.com/office/powerpoint/2010/main" val="33020259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3400" y="0"/>
            <a:ext cx="6554867" cy="1196752"/>
          </a:xfrm>
        </p:spPr>
        <p:txBody>
          <a:bodyPr/>
          <a:lstStyle/>
          <a:p>
            <a:pPr algn="ctr"/>
            <a:r>
              <a:rPr lang="tr-TR" dirty="0">
                <a:solidFill>
                  <a:schemeClr val="bg1"/>
                </a:solidFill>
                <a:latin typeface="+mn-lt"/>
              </a:rPr>
              <a:t>MÇM Yapı – Başarı Göstergeleri</a:t>
            </a:r>
          </a:p>
        </p:txBody>
      </p:sp>
      <p:sp>
        <p:nvSpPr>
          <p:cNvPr id="3" name="İçerik Yer Tutucusu 2"/>
          <p:cNvSpPr>
            <a:spLocks noGrp="1"/>
          </p:cNvSpPr>
          <p:nvPr>
            <p:ph idx="1"/>
          </p:nvPr>
        </p:nvSpPr>
        <p:spPr>
          <a:xfrm>
            <a:off x="533400" y="1628800"/>
            <a:ext cx="7999040" cy="4392488"/>
          </a:xfrm>
        </p:spPr>
        <p:txBody>
          <a:bodyPr>
            <a:normAutofit fontScale="70000" lnSpcReduction="20000"/>
          </a:bodyPr>
          <a:lstStyle/>
          <a:p>
            <a:pPr marL="0" indent="0" algn="just">
              <a:lnSpc>
                <a:spcPct val="120000"/>
              </a:lnSpc>
              <a:buNone/>
            </a:pPr>
            <a:r>
              <a:rPr lang="tr-TR" sz="2600" b="1" dirty="0"/>
              <a:t>Nedir?</a:t>
            </a:r>
            <a:r>
              <a:rPr lang="tr-TR" sz="2600" b="1" i="1" dirty="0"/>
              <a:t>	</a:t>
            </a:r>
            <a:endParaRPr lang="tr-TR" sz="2600" b="1" dirty="0"/>
          </a:p>
          <a:p>
            <a:pPr marL="0" indent="0" algn="just">
              <a:lnSpc>
                <a:spcPct val="120000"/>
              </a:lnSpc>
              <a:buClr>
                <a:schemeClr val="accent2"/>
              </a:buClr>
              <a:buNone/>
            </a:pPr>
            <a:r>
              <a:rPr lang="tr-TR" sz="2600" dirty="0"/>
              <a:t>Proje amaçlarını </a:t>
            </a:r>
            <a:r>
              <a:rPr lang="tr-TR" sz="2600" dirty="0" err="1"/>
              <a:t>operasyonel</a:t>
            </a:r>
            <a:r>
              <a:rPr lang="tr-TR" sz="2600" dirty="0"/>
              <a:t> olarak ölçebilen, performans ölçüm olanağı sağlayan ve projenin her aşamada izlenmesine olanak sağlayan araçlardır. Her bir gösterge kısaca müdahaleye ilişkin </a:t>
            </a:r>
            <a:r>
              <a:rPr lang="tr-TR" sz="2600" b="1" u="sng" dirty="0"/>
              <a:t>Nicelik, Nitelik, Zaman ve Yer</a:t>
            </a:r>
            <a:r>
              <a:rPr lang="tr-TR" sz="2600" dirty="0"/>
              <a:t> konusunda bilgi içermelidir. </a:t>
            </a:r>
            <a:r>
              <a:rPr lang="tr-TR" sz="2600" b="1" dirty="0"/>
              <a:t>	</a:t>
            </a:r>
          </a:p>
          <a:p>
            <a:pPr marL="0" indent="0" algn="just">
              <a:lnSpc>
                <a:spcPct val="120000"/>
              </a:lnSpc>
              <a:buNone/>
            </a:pPr>
            <a:r>
              <a:rPr lang="tr-TR" sz="2600" b="1" dirty="0"/>
              <a:t>Ne İşe Yararlar?</a:t>
            </a:r>
            <a:endParaRPr lang="fr-FR" sz="2600" b="1" dirty="0">
              <a:cs typeface="Times New Roman" pitchFamily="18" charset="0"/>
            </a:endParaRPr>
          </a:p>
          <a:p>
            <a:pPr marL="0" indent="0" algn="just">
              <a:lnSpc>
                <a:spcPct val="120000"/>
              </a:lnSpc>
              <a:buClr>
                <a:schemeClr val="accent2"/>
              </a:buClr>
              <a:buNone/>
            </a:pPr>
            <a:r>
              <a:rPr lang="tr-TR" sz="2600" dirty="0"/>
              <a:t>Genel Hedefin, Proje Amacının ve Sonuçların karakteristiklerini açıklığa kavuştururlar.</a:t>
            </a:r>
          </a:p>
          <a:p>
            <a:pPr marL="0" indent="0" algn="just">
              <a:lnSpc>
                <a:spcPct val="120000"/>
              </a:lnSpc>
              <a:buClr>
                <a:schemeClr val="accent2"/>
              </a:buClr>
              <a:buNone/>
            </a:pPr>
            <a:r>
              <a:rPr lang="tr-TR" sz="2600" dirty="0"/>
              <a:t>Projeyi daha objektif bir şekilde yönetmeyi sağlarlar.</a:t>
            </a:r>
          </a:p>
          <a:p>
            <a:pPr marL="0" indent="0" algn="just">
              <a:lnSpc>
                <a:spcPct val="120000"/>
              </a:lnSpc>
              <a:buClr>
                <a:schemeClr val="accent2"/>
              </a:buClr>
              <a:buNone/>
            </a:pPr>
            <a:r>
              <a:rPr lang="tr-TR" sz="2600" dirty="0"/>
              <a:t>Performans ölçümü, izleme ve değerlendirme için bir baz oluştururlar</a:t>
            </a:r>
            <a:r>
              <a:rPr lang="tr-TR" sz="2600" dirty="0">
                <a:cs typeface="Times New Roman" pitchFamily="18" charset="0"/>
              </a:rPr>
              <a:t>.</a:t>
            </a:r>
            <a:endParaRPr lang="fr-FR" sz="2600" dirty="0">
              <a:cs typeface="Times New Roman" pitchFamily="18" charset="0"/>
            </a:endParaRPr>
          </a:p>
          <a:p>
            <a:pPr algn="just">
              <a:lnSpc>
                <a:spcPct val="120000"/>
              </a:lnSpc>
            </a:pPr>
            <a:endParaRPr lang="tr-TR" dirty="0"/>
          </a:p>
        </p:txBody>
      </p:sp>
    </p:spTree>
    <p:extLst>
      <p:ext uri="{BB962C8B-B14F-4D97-AF65-F5344CB8AC3E}">
        <p14:creationId xmlns:p14="http://schemas.microsoft.com/office/powerpoint/2010/main" val="2296782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4005" y="580864"/>
            <a:ext cx="7999040" cy="1152128"/>
          </a:xfrm>
        </p:spPr>
        <p:txBody>
          <a:bodyPr>
            <a:normAutofit/>
          </a:bodyPr>
          <a:lstStyle/>
          <a:p>
            <a:r>
              <a:rPr lang="tr-TR" dirty="0">
                <a:solidFill>
                  <a:schemeClr val="bg1"/>
                </a:solidFill>
              </a:rPr>
              <a:t>MÇM Yapı – Doğrulama Kaynakları</a:t>
            </a:r>
          </a:p>
        </p:txBody>
      </p:sp>
      <p:sp>
        <p:nvSpPr>
          <p:cNvPr id="3" name="İçerik Yer Tutucusu 2"/>
          <p:cNvSpPr>
            <a:spLocks noGrp="1"/>
          </p:cNvSpPr>
          <p:nvPr>
            <p:ph idx="1"/>
          </p:nvPr>
        </p:nvSpPr>
        <p:spPr>
          <a:xfrm>
            <a:off x="540015" y="3176971"/>
            <a:ext cx="7662864" cy="504057"/>
          </a:xfrm>
        </p:spPr>
        <p:txBody>
          <a:bodyPr>
            <a:noAutofit/>
          </a:bodyPr>
          <a:lstStyle/>
          <a:p>
            <a:pPr marL="0" indent="0" algn="just">
              <a:buClr>
                <a:schemeClr val="accent2"/>
              </a:buClr>
              <a:buNone/>
            </a:pPr>
            <a:r>
              <a:rPr lang="tr-TR" sz="1800" dirty="0"/>
              <a:t>Doğrulama Kaynakları</a:t>
            </a:r>
            <a:r>
              <a:rPr lang="tr-TR" sz="1800" dirty="0">
                <a:cs typeface="Times New Roman" pitchFamily="18" charset="0"/>
              </a:rPr>
              <a:t>, göstergelerin kontrol edilmesi için gerekli bilgiyi sağlayacak dokümanlar, raporlar ve diğer kaynaklardır.</a:t>
            </a:r>
            <a:endParaRPr lang="tr-TR" sz="1800" dirty="0"/>
          </a:p>
          <a:p>
            <a:pPr marL="0" indent="0" algn="just">
              <a:buClr>
                <a:schemeClr val="accent2"/>
              </a:buClr>
              <a:buNone/>
            </a:pPr>
            <a:r>
              <a:rPr lang="tr-TR" sz="1800" dirty="0">
                <a:cs typeface="Times New Roman" pitchFamily="18" charset="0"/>
              </a:rPr>
              <a:t>Göstergelerin </a:t>
            </a:r>
            <a:r>
              <a:rPr lang="tr-TR" sz="1800" u="sng" dirty="0"/>
              <a:t>belirlenmesiyle eş zamanlı olarak</a:t>
            </a:r>
            <a:r>
              <a:rPr lang="tr-TR" sz="1800" dirty="0">
                <a:cs typeface="Times New Roman" pitchFamily="18" charset="0"/>
              </a:rPr>
              <a:t> doğrulama kaynakları da belirtilmelidir. </a:t>
            </a:r>
            <a:endParaRPr lang="tr-TR" sz="1800" dirty="0"/>
          </a:p>
          <a:p>
            <a:pPr marL="0" indent="0" algn="just">
              <a:buNone/>
            </a:pPr>
            <a:r>
              <a:rPr lang="tr-TR" sz="1800" b="1" dirty="0">
                <a:cs typeface="Times New Roman" pitchFamily="18" charset="0"/>
              </a:rPr>
              <a:t>Doğrulama kaynakları şu bilgileri vermelidir:</a:t>
            </a:r>
            <a:endParaRPr lang="tr-TR" sz="1800" b="1" dirty="0"/>
          </a:p>
          <a:p>
            <a:pPr marL="0" indent="0" algn="just">
              <a:buClr>
                <a:schemeClr val="accent2"/>
              </a:buClr>
              <a:buNone/>
            </a:pPr>
            <a:r>
              <a:rPr lang="tr-TR" sz="1800" dirty="0">
                <a:cs typeface="Times New Roman" pitchFamily="18" charset="0"/>
              </a:rPr>
              <a:t>Bilginin sağlanacağı format (</a:t>
            </a:r>
            <a:r>
              <a:rPr lang="tr-TR" sz="1800" dirty="0" err="1">
                <a:cs typeface="Times New Roman" pitchFamily="18" charset="0"/>
              </a:rPr>
              <a:t>örn</a:t>
            </a:r>
            <a:r>
              <a:rPr lang="tr-TR" sz="1800" dirty="0">
                <a:cs typeface="Times New Roman" pitchFamily="18" charset="0"/>
              </a:rPr>
              <a:t>: İlerleme raporları, proje hesapları, proje kayıtları, resmi istatistikler vs.),</a:t>
            </a:r>
          </a:p>
          <a:p>
            <a:pPr marL="0" indent="0" algn="just">
              <a:buClr>
                <a:schemeClr val="accent2"/>
              </a:buClr>
              <a:buNone/>
            </a:pPr>
            <a:r>
              <a:rPr lang="tr-TR" sz="1800" dirty="0">
                <a:cs typeface="Times New Roman" pitchFamily="18" charset="0"/>
              </a:rPr>
              <a:t>Bilgiyi kimin sağlayacağı,</a:t>
            </a:r>
          </a:p>
          <a:p>
            <a:pPr marL="0" indent="0" algn="just">
              <a:buClr>
                <a:schemeClr val="accent2"/>
              </a:buClr>
              <a:buNone/>
            </a:pPr>
            <a:r>
              <a:rPr lang="tr-TR" sz="1800" dirty="0">
                <a:cs typeface="Times New Roman" pitchFamily="18" charset="0"/>
              </a:rPr>
              <a:t>Bilginin hangi sıklıkta sağlanacağı (</a:t>
            </a:r>
            <a:r>
              <a:rPr lang="tr-TR" sz="1800" dirty="0" err="1">
                <a:cs typeface="Times New Roman" pitchFamily="18" charset="0"/>
              </a:rPr>
              <a:t>örn</a:t>
            </a:r>
            <a:r>
              <a:rPr lang="tr-TR" sz="1800" dirty="0">
                <a:cs typeface="Times New Roman" pitchFamily="18" charset="0"/>
              </a:rPr>
              <a:t>: Aylık, üç aylık, yıllık vs.)</a:t>
            </a:r>
          </a:p>
          <a:p>
            <a:pPr marL="114300" indent="0">
              <a:buNone/>
            </a:pPr>
            <a:endParaRPr lang="tr-TR" sz="1800" dirty="0"/>
          </a:p>
        </p:txBody>
      </p:sp>
    </p:spTree>
    <p:extLst>
      <p:ext uri="{BB962C8B-B14F-4D97-AF65-F5344CB8AC3E}">
        <p14:creationId xmlns:p14="http://schemas.microsoft.com/office/powerpoint/2010/main" val="2586729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AutoShape 8"/>
          <p:cNvSpPr>
            <a:spLocks noChangeArrowheads="1"/>
          </p:cNvSpPr>
          <p:nvPr/>
        </p:nvSpPr>
        <p:spPr bwMode="auto">
          <a:xfrm rot="-5400000">
            <a:off x="-685998" y="3645247"/>
            <a:ext cx="3457575" cy="1006475"/>
          </a:xfrm>
          <a:prstGeom prst="flowChartManualOperation">
            <a:avLst/>
          </a:prstGeom>
          <a:solidFill>
            <a:schemeClr val="accent1"/>
          </a:solidFill>
          <a:ln w="9525">
            <a:solidFill>
              <a:schemeClr val="tx1"/>
            </a:solidFill>
            <a:miter lim="800000"/>
            <a:headEnd/>
            <a:tailEnd/>
          </a:ln>
        </p:spPr>
        <p:txBody>
          <a:bodyPr wrap="none" anchor="ctr"/>
          <a:lstStyle/>
          <a:p>
            <a:endParaRPr lang="en-US"/>
          </a:p>
        </p:txBody>
      </p:sp>
      <p:sp>
        <p:nvSpPr>
          <p:cNvPr id="6153" name="AutoShape 9"/>
          <p:cNvSpPr>
            <a:spLocks noChangeArrowheads="1"/>
          </p:cNvSpPr>
          <p:nvPr/>
        </p:nvSpPr>
        <p:spPr bwMode="auto">
          <a:xfrm rot="-5400000">
            <a:off x="1259211" y="3717106"/>
            <a:ext cx="2160587" cy="863600"/>
          </a:xfrm>
          <a:prstGeom prst="flowChartManualOperation">
            <a:avLst/>
          </a:prstGeom>
          <a:solidFill>
            <a:schemeClr val="accent1"/>
          </a:solidFill>
          <a:ln w="9525">
            <a:solidFill>
              <a:schemeClr val="tx1"/>
            </a:solidFill>
            <a:miter lim="800000"/>
            <a:headEnd/>
            <a:tailEnd/>
          </a:ln>
        </p:spPr>
        <p:txBody>
          <a:bodyPr wrap="none" anchor="ctr"/>
          <a:lstStyle/>
          <a:p>
            <a:endParaRPr lang="en-US"/>
          </a:p>
        </p:txBody>
      </p:sp>
      <p:sp>
        <p:nvSpPr>
          <p:cNvPr id="6154" name="AutoShape 10"/>
          <p:cNvSpPr>
            <a:spLocks noChangeArrowheads="1"/>
          </p:cNvSpPr>
          <p:nvPr/>
        </p:nvSpPr>
        <p:spPr bwMode="auto">
          <a:xfrm rot="-5400000">
            <a:off x="2807990" y="3754164"/>
            <a:ext cx="1366838" cy="719138"/>
          </a:xfrm>
          <a:prstGeom prst="flowChartManualOperation">
            <a:avLst/>
          </a:prstGeom>
          <a:solidFill>
            <a:schemeClr val="accent1"/>
          </a:solidFill>
          <a:ln w="9525">
            <a:solidFill>
              <a:schemeClr val="tx1"/>
            </a:solidFill>
            <a:miter lim="800000"/>
            <a:headEnd/>
            <a:tailEnd/>
          </a:ln>
        </p:spPr>
        <p:txBody>
          <a:bodyPr wrap="none" anchor="ctr"/>
          <a:lstStyle/>
          <a:p>
            <a:endParaRPr lang="en-US"/>
          </a:p>
        </p:txBody>
      </p:sp>
      <p:sp>
        <p:nvSpPr>
          <p:cNvPr id="6155" name="AutoShape 11"/>
          <p:cNvSpPr>
            <a:spLocks noChangeArrowheads="1"/>
          </p:cNvSpPr>
          <p:nvPr/>
        </p:nvSpPr>
        <p:spPr bwMode="auto">
          <a:xfrm rot="-5400000">
            <a:off x="4104011" y="3824907"/>
            <a:ext cx="792162" cy="576263"/>
          </a:xfrm>
          <a:prstGeom prst="flowChartManualOperation">
            <a:avLst/>
          </a:prstGeom>
          <a:solidFill>
            <a:schemeClr val="accent1"/>
          </a:solidFill>
          <a:ln w="9525">
            <a:solidFill>
              <a:schemeClr val="tx1"/>
            </a:solidFill>
            <a:miter lim="800000"/>
            <a:headEnd/>
            <a:tailEnd/>
          </a:ln>
        </p:spPr>
        <p:txBody>
          <a:bodyPr wrap="none" anchor="ctr"/>
          <a:lstStyle/>
          <a:p>
            <a:endParaRPr lang="en-US"/>
          </a:p>
        </p:txBody>
      </p:sp>
      <p:sp>
        <p:nvSpPr>
          <p:cNvPr id="6156" name="AutoShape 12"/>
          <p:cNvSpPr>
            <a:spLocks noChangeArrowheads="1"/>
          </p:cNvSpPr>
          <p:nvPr/>
        </p:nvSpPr>
        <p:spPr bwMode="auto">
          <a:xfrm>
            <a:off x="5940351" y="3068613"/>
            <a:ext cx="1223962" cy="2160587"/>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9525">
            <a:solidFill>
              <a:schemeClr val="tx1"/>
            </a:solidFill>
            <a:round/>
            <a:headEnd/>
            <a:tailEnd/>
          </a:ln>
        </p:spPr>
        <p:txBody>
          <a:bodyPr wrap="none" anchor="ctr"/>
          <a:lstStyle/>
          <a:p>
            <a:endParaRPr lang="tr-TR"/>
          </a:p>
        </p:txBody>
      </p:sp>
      <p:sp>
        <p:nvSpPr>
          <p:cNvPr id="6157" name="AutoShape 13"/>
          <p:cNvSpPr>
            <a:spLocks noChangeArrowheads="1"/>
          </p:cNvSpPr>
          <p:nvPr/>
        </p:nvSpPr>
        <p:spPr bwMode="auto">
          <a:xfrm>
            <a:off x="5076056" y="3862437"/>
            <a:ext cx="719138" cy="574675"/>
          </a:xfrm>
          <a:prstGeom prst="rightArrow">
            <a:avLst>
              <a:gd name="adj1" fmla="val 50000"/>
              <a:gd name="adj2" fmla="val 31285"/>
            </a:avLst>
          </a:prstGeom>
          <a:solidFill>
            <a:schemeClr val="accent1"/>
          </a:solidFill>
          <a:ln w="9525">
            <a:solidFill>
              <a:schemeClr val="tx1"/>
            </a:solidFill>
            <a:miter lim="800000"/>
            <a:headEnd/>
            <a:tailEnd/>
          </a:ln>
        </p:spPr>
        <p:txBody>
          <a:bodyPr wrap="none" anchor="ctr"/>
          <a:lstStyle/>
          <a:p>
            <a:endParaRPr lang="en-US"/>
          </a:p>
        </p:txBody>
      </p:sp>
      <p:sp>
        <p:nvSpPr>
          <p:cNvPr id="6158" name="Oval 14"/>
          <p:cNvSpPr>
            <a:spLocks noChangeArrowheads="1"/>
          </p:cNvSpPr>
          <p:nvPr/>
        </p:nvSpPr>
        <p:spPr bwMode="auto">
          <a:xfrm>
            <a:off x="6443315" y="3860849"/>
            <a:ext cx="288925" cy="576263"/>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1513" name="Text Box 15"/>
          <p:cNvSpPr txBox="1">
            <a:spLocks noChangeArrowheads="1"/>
          </p:cNvSpPr>
          <p:nvPr/>
        </p:nvSpPr>
        <p:spPr bwMode="auto">
          <a:xfrm>
            <a:off x="828601" y="692126"/>
            <a:ext cx="5184775"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l" eaLnBrk="1" hangingPunct="1">
              <a:spcBef>
                <a:spcPct val="50000"/>
              </a:spcBef>
            </a:pPr>
            <a:endParaRPr lang="en-US" sz="1800"/>
          </a:p>
        </p:txBody>
      </p:sp>
      <p:sp>
        <p:nvSpPr>
          <p:cNvPr id="21514" name="Text Box 16"/>
          <p:cNvSpPr txBox="1">
            <a:spLocks noChangeArrowheads="1"/>
          </p:cNvSpPr>
          <p:nvPr/>
        </p:nvSpPr>
        <p:spPr bwMode="auto">
          <a:xfrm>
            <a:off x="1763713" y="1700213"/>
            <a:ext cx="676910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l" eaLnBrk="1" hangingPunct="1">
              <a:spcBef>
                <a:spcPct val="50000"/>
              </a:spcBef>
            </a:pPr>
            <a:endParaRPr lang="en-US">
              <a:latin typeface="+mn-lt"/>
            </a:endParaRPr>
          </a:p>
        </p:txBody>
      </p:sp>
      <p:sp>
        <p:nvSpPr>
          <p:cNvPr id="6163" name="Rectangle 19"/>
          <p:cNvSpPr>
            <a:spLocks noChangeArrowheads="1"/>
          </p:cNvSpPr>
          <p:nvPr/>
        </p:nvSpPr>
        <p:spPr bwMode="auto">
          <a:xfrm>
            <a:off x="3752875" y="2885257"/>
            <a:ext cx="2417650" cy="461665"/>
          </a:xfrm>
          <a:prstGeom prst="rect">
            <a:avLst/>
          </a:prstGeom>
          <a:noFill/>
          <a:ln w="9525">
            <a:noFill/>
            <a:miter lim="800000"/>
            <a:headEnd/>
            <a:tailEnd/>
          </a:ln>
          <a:effectLst/>
        </p:spPr>
        <p:txBody>
          <a:bodyPr wrap="none">
            <a:spAutoFit/>
          </a:bodyPr>
          <a:lstStyle/>
          <a:p>
            <a:r>
              <a:rPr lang="tr-TR" sz="2400" dirty="0"/>
              <a:t>Değerlendirme</a:t>
            </a:r>
          </a:p>
        </p:txBody>
      </p:sp>
      <p:sp>
        <p:nvSpPr>
          <p:cNvPr id="6164" name="Rectangle 20"/>
          <p:cNvSpPr>
            <a:spLocks noChangeArrowheads="1"/>
          </p:cNvSpPr>
          <p:nvPr/>
        </p:nvSpPr>
        <p:spPr bwMode="auto">
          <a:xfrm>
            <a:off x="2815134" y="2285952"/>
            <a:ext cx="1800493" cy="461665"/>
          </a:xfrm>
          <a:prstGeom prst="rect">
            <a:avLst/>
          </a:prstGeom>
          <a:noFill/>
          <a:ln w="9525">
            <a:noFill/>
            <a:miter lim="800000"/>
            <a:headEnd/>
            <a:tailEnd/>
          </a:ln>
          <a:effectLst/>
        </p:spPr>
        <p:txBody>
          <a:bodyPr wrap="none">
            <a:spAutoFit/>
          </a:bodyPr>
          <a:lstStyle/>
          <a:p>
            <a:pPr algn="l"/>
            <a:r>
              <a:rPr lang="tr-TR" sz="2400" dirty="0"/>
              <a:t>Uygulama </a:t>
            </a:r>
          </a:p>
        </p:txBody>
      </p:sp>
      <p:sp>
        <p:nvSpPr>
          <p:cNvPr id="6165" name="Rectangle 21"/>
          <p:cNvSpPr>
            <a:spLocks noChangeArrowheads="1"/>
          </p:cNvSpPr>
          <p:nvPr/>
        </p:nvSpPr>
        <p:spPr bwMode="auto">
          <a:xfrm>
            <a:off x="1771179" y="1745803"/>
            <a:ext cx="1595309" cy="461665"/>
          </a:xfrm>
          <a:prstGeom prst="rect">
            <a:avLst/>
          </a:prstGeom>
          <a:noFill/>
          <a:ln w="9525">
            <a:noFill/>
            <a:miter lim="800000"/>
            <a:headEnd/>
            <a:tailEnd/>
          </a:ln>
          <a:effectLst/>
        </p:spPr>
        <p:txBody>
          <a:bodyPr wrap="none">
            <a:spAutoFit/>
          </a:bodyPr>
          <a:lstStyle/>
          <a:p>
            <a:pPr algn="l"/>
            <a:r>
              <a:rPr lang="tr-TR" sz="2400" dirty="0"/>
              <a:t>Planlama</a:t>
            </a:r>
          </a:p>
        </p:txBody>
      </p:sp>
      <p:sp>
        <p:nvSpPr>
          <p:cNvPr id="6166" name="Rectangle 22"/>
          <p:cNvSpPr>
            <a:spLocks noChangeArrowheads="1"/>
          </p:cNvSpPr>
          <p:nvPr/>
        </p:nvSpPr>
        <p:spPr bwMode="auto">
          <a:xfrm>
            <a:off x="434181" y="1333500"/>
            <a:ext cx="1832553" cy="461665"/>
          </a:xfrm>
          <a:prstGeom prst="rect">
            <a:avLst/>
          </a:prstGeom>
          <a:noFill/>
          <a:ln w="9525">
            <a:noFill/>
            <a:miter lim="800000"/>
            <a:headEnd/>
            <a:tailEnd/>
          </a:ln>
          <a:effectLst/>
        </p:spPr>
        <p:txBody>
          <a:bodyPr wrap="none">
            <a:spAutoFit/>
          </a:bodyPr>
          <a:lstStyle/>
          <a:p>
            <a:pPr algn="l"/>
            <a:r>
              <a:rPr lang="tr-TR" sz="2400" dirty="0"/>
              <a:t>Tanımlama</a:t>
            </a:r>
          </a:p>
        </p:txBody>
      </p:sp>
      <p:sp>
        <p:nvSpPr>
          <p:cNvPr id="6167" name="Rectangle 23"/>
          <p:cNvSpPr>
            <a:spLocks noChangeArrowheads="1"/>
          </p:cNvSpPr>
          <p:nvPr/>
        </p:nvSpPr>
        <p:spPr bwMode="auto">
          <a:xfrm>
            <a:off x="5064150" y="3298774"/>
            <a:ext cx="950901" cy="461665"/>
          </a:xfrm>
          <a:prstGeom prst="rect">
            <a:avLst/>
          </a:prstGeom>
          <a:noFill/>
          <a:ln w="9525">
            <a:noFill/>
            <a:miter lim="800000"/>
            <a:headEnd/>
            <a:tailEnd/>
          </a:ln>
          <a:effectLst/>
        </p:spPr>
        <p:txBody>
          <a:bodyPr wrap="none">
            <a:spAutoFit/>
          </a:bodyPr>
          <a:lstStyle/>
          <a:p>
            <a:pPr algn="l"/>
            <a:r>
              <a:rPr lang="tr-TR" sz="2400" dirty="0"/>
              <a:t>Takip</a:t>
            </a:r>
          </a:p>
        </p:txBody>
      </p:sp>
      <p:sp>
        <p:nvSpPr>
          <p:cNvPr id="21520" name="Text Box 24"/>
          <p:cNvSpPr txBox="1">
            <a:spLocks noChangeArrowheads="1"/>
          </p:cNvSpPr>
          <p:nvPr/>
        </p:nvSpPr>
        <p:spPr bwMode="auto">
          <a:xfrm>
            <a:off x="0" y="6583363"/>
            <a:ext cx="2195513"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kumimoji="1" lang="tr-TR" sz="1400" b="1" i="1">
                <a:solidFill>
                  <a:schemeClr val="bg1"/>
                </a:solidFill>
              </a:rPr>
              <a:t>Hakkı Çamur,  2009</a:t>
            </a:r>
            <a:endParaRPr kumimoji="1" lang="en-US" sz="1400" b="1" i="1">
              <a:solidFill>
                <a:schemeClr val="bg1"/>
              </a:solidFill>
            </a:endParaRPr>
          </a:p>
        </p:txBody>
      </p:sp>
      <p:sp>
        <p:nvSpPr>
          <p:cNvPr id="2" name="Başlık 1"/>
          <p:cNvSpPr>
            <a:spLocks noGrp="1"/>
          </p:cNvSpPr>
          <p:nvPr>
            <p:ph type="title"/>
          </p:nvPr>
        </p:nvSpPr>
        <p:spPr>
          <a:xfrm>
            <a:off x="628650" y="365127"/>
            <a:ext cx="7886700" cy="992172"/>
          </a:xfrm>
        </p:spPr>
        <p:txBody>
          <a:bodyPr>
            <a:normAutofit/>
          </a:bodyPr>
          <a:lstStyle/>
          <a:p>
            <a:pPr algn="ctr"/>
            <a:r>
              <a:rPr lang="tr-TR" sz="2800" dirty="0">
                <a:solidFill>
                  <a:schemeClr val="bg1"/>
                </a:solidFill>
                <a:latin typeface="+mn-lt"/>
              </a:rPr>
              <a:t>Projenin Aşamaları</a:t>
            </a:r>
          </a:p>
        </p:txBody>
      </p:sp>
    </p:spTree>
    <p:extLst>
      <p:ext uri="{BB962C8B-B14F-4D97-AF65-F5344CB8AC3E}">
        <p14:creationId xmlns:p14="http://schemas.microsoft.com/office/powerpoint/2010/main" val="414396305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66"/>
                                        </p:tgtEl>
                                        <p:attrNameLst>
                                          <p:attrName>style.visibility</p:attrName>
                                        </p:attrNameLst>
                                      </p:cBhvr>
                                      <p:to>
                                        <p:strVal val="visible"/>
                                      </p:to>
                                    </p:set>
                                    <p:anim calcmode="lin" valueType="num">
                                      <p:cBhvr additive="base">
                                        <p:cTn id="7" dur="500" fill="hold"/>
                                        <p:tgtEl>
                                          <p:spTgt spid="6166"/>
                                        </p:tgtEl>
                                        <p:attrNameLst>
                                          <p:attrName>ppt_x</p:attrName>
                                        </p:attrNameLst>
                                      </p:cBhvr>
                                      <p:tavLst>
                                        <p:tav tm="0">
                                          <p:val>
                                            <p:strVal val="#ppt_x"/>
                                          </p:val>
                                        </p:tav>
                                        <p:tav tm="100000">
                                          <p:val>
                                            <p:strVal val="#ppt_x"/>
                                          </p:val>
                                        </p:tav>
                                      </p:tavLst>
                                    </p:anim>
                                    <p:anim calcmode="lin" valueType="num">
                                      <p:cBhvr additive="base">
                                        <p:cTn id="8" dur="500" fill="hold"/>
                                        <p:tgtEl>
                                          <p:spTgt spid="616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152"/>
                                        </p:tgtEl>
                                        <p:attrNameLst>
                                          <p:attrName>style.visibility</p:attrName>
                                        </p:attrNameLst>
                                      </p:cBhvr>
                                      <p:to>
                                        <p:strVal val="visible"/>
                                      </p:to>
                                    </p:set>
                                    <p:anim calcmode="lin" valueType="num">
                                      <p:cBhvr additive="base">
                                        <p:cTn id="11" dur="500" fill="hold"/>
                                        <p:tgtEl>
                                          <p:spTgt spid="6152"/>
                                        </p:tgtEl>
                                        <p:attrNameLst>
                                          <p:attrName>ppt_x</p:attrName>
                                        </p:attrNameLst>
                                      </p:cBhvr>
                                      <p:tavLst>
                                        <p:tav tm="0">
                                          <p:val>
                                            <p:strVal val="#ppt_x"/>
                                          </p:val>
                                        </p:tav>
                                        <p:tav tm="100000">
                                          <p:val>
                                            <p:strVal val="#ppt_x"/>
                                          </p:val>
                                        </p:tav>
                                      </p:tavLst>
                                    </p:anim>
                                    <p:anim calcmode="lin" valueType="num">
                                      <p:cBhvr additive="base">
                                        <p:cTn id="12" dur="500" fill="hold"/>
                                        <p:tgtEl>
                                          <p:spTgt spid="615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165"/>
                                        </p:tgtEl>
                                        <p:attrNameLst>
                                          <p:attrName>style.visibility</p:attrName>
                                        </p:attrNameLst>
                                      </p:cBhvr>
                                      <p:to>
                                        <p:strVal val="visible"/>
                                      </p:to>
                                    </p:set>
                                    <p:anim calcmode="lin" valueType="num">
                                      <p:cBhvr additive="base">
                                        <p:cTn id="17" dur="500" fill="hold"/>
                                        <p:tgtEl>
                                          <p:spTgt spid="6165"/>
                                        </p:tgtEl>
                                        <p:attrNameLst>
                                          <p:attrName>ppt_x</p:attrName>
                                        </p:attrNameLst>
                                      </p:cBhvr>
                                      <p:tavLst>
                                        <p:tav tm="0">
                                          <p:val>
                                            <p:strVal val="#ppt_x"/>
                                          </p:val>
                                        </p:tav>
                                        <p:tav tm="100000">
                                          <p:val>
                                            <p:strVal val="#ppt_x"/>
                                          </p:val>
                                        </p:tav>
                                      </p:tavLst>
                                    </p:anim>
                                    <p:anim calcmode="lin" valueType="num">
                                      <p:cBhvr additive="base">
                                        <p:cTn id="18" dur="500" fill="hold"/>
                                        <p:tgtEl>
                                          <p:spTgt spid="616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153"/>
                                        </p:tgtEl>
                                        <p:attrNameLst>
                                          <p:attrName>style.visibility</p:attrName>
                                        </p:attrNameLst>
                                      </p:cBhvr>
                                      <p:to>
                                        <p:strVal val="visible"/>
                                      </p:to>
                                    </p:set>
                                    <p:anim calcmode="lin" valueType="num">
                                      <p:cBhvr additive="base">
                                        <p:cTn id="21" dur="500" fill="hold"/>
                                        <p:tgtEl>
                                          <p:spTgt spid="6153"/>
                                        </p:tgtEl>
                                        <p:attrNameLst>
                                          <p:attrName>ppt_x</p:attrName>
                                        </p:attrNameLst>
                                      </p:cBhvr>
                                      <p:tavLst>
                                        <p:tav tm="0">
                                          <p:val>
                                            <p:strVal val="#ppt_x"/>
                                          </p:val>
                                        </p:tav>
                                        <p:tav tm="100000">
                                          <p:val>
                                            <p:strVal val="#ppt_x"/>
                                          </p:val>
                                        </p:tav>
                                      </p:tavLst>
                                    </p:anim>
                                    <p:anim calcmode="lin" valueType="num">
                                      <p:cBhvr additive="base">
                                        <p:cTn id="22" dur="500" fill="hold"/>
                                        <p:tgtEl>
                                          <p:spTgt spid="6153"/>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164"/>
                                        </p:tgtEl>
                                        <p:attrNameLst>
                                          <p:attrName>style.visibility</p:attrName>
                                        </p:attrNameLst>
                                      </p:cBhvr>
                                      <p:to>
                                        <p:strVal val="visible"/>
                                      </p:to>
                                    </p:set>
                                    <p:anim calcmode="lin" valueType="num">
                                      <p:cBhvr additive="base">
                                        <p:cTn id="27" dur="500" fill="hold"/>
                                        <p:tgtEl>
                                          <p:spTgt spid="6164"/>
                                        </p:tgtEl>
                                        <p:attrNameLst>
                                          <p:attrName>ppt_x</p:attrName>
                                        </p:attrNameLst>
                                      </p:cBhvr>
                                      <p:tavLst>
                                        <p:tav tm="0">
                                          <p:val>
                                            <p:strVal val="#ppt_x"/>
                                          </p:val>
                                        </p:tav>
                                        <p:tav tm="100000">
                                          <p:val>
                                            <p:strVal val="#ppt_x"/>
                                          </p:val>
                                        </p:tav>
                                      </p:tavLst>
                                    </p:anim>
                                    <p:anim calcmode="lin" valueType="num">
                                      <p:cBhvr additive="base">
                                        <p:cTn id="28" dur="500" fill="hold"/>
                                        <p:tgtEl>
                                          <p:spTgt spid="616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154"/>
                                        </p:tgtEl>
                                        <p:attrNameLst>
                                          <p:attrName>style.visibility</p:attrName>
                                        </p:attrNameLst>
                                      </p:cBhvr>
                                      <p:to>
                                        <p:strVal val="visible"/>
                                      </p:to>
                                    </p:set>
                                    <p:anim calcmode="lin" valueType="num">
                                      <p:cBhvr additive="base">
                                        <p:cTn id="31" dur="500" fill="hold"/>
                                        <p:tgtEl>
                                          <p:spTgt spid="6154"/>
                                        </p:tgtEl>
                                        <p:attrNameLst>
                                          <p:attrName>ppt_x</p:attrName>
                                        </p:attrNameLst>
                                      </p:cBhvr>
                                      <p:tavLst>
                                        <p:tav tm="0">
                                          <p:val>
                                            <p:strVal val="#ppt_x"/>
                                          </p:val>
                                        </p:tav>
                                        <p:tav tm="100000">
                                          <p:val>
                                            <p:strVal val="#ppt_x"/>
                                          </p:val>
                                        </p:tav>
                                      </p:tavLst>
                                    </p:anim>
                                    <p:anim calcmode="lin" valueType="num">
                                      <p:cBhvr additive="base">
                                        <p:cTn id="32" dur="500" fill="hold"/>
                                        <p:tgtEl>
                                          <p:spTgt spid="615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163"/>
                                        </p:tgtEl>
                                        <p:attrNameLst>
                                          <p:attrName>style.visibility</p:attrName>
                                        </p:attrNameLst>
                                      </p:cBhvr>
                                      <p:to>
                                        <p:strVal val="visible"/>
                                      </p:to>
                                    </p:set>
                                    <p:anim calcmode="lin" valueType="num">
                                      <p:cBhvr additive="base">
                                        <p:cTn id="37" dur="500" fill="hold"/>
                                        <p:tgtEl>
                                          <p:spTgt spid="6163"/>
                                        </p:tgtEl>
                                        <p:attrNameLst>
                                          <p:attrName>ppt_x</p:attrName>
                                        </p:attrNameLst>
                                      </p:cBhvr>
                                      <p:tavLst>
                                        <p:tav tm="0">
                                          <p:val>
                                            <p:strVal val="#ppt_x"/>
                                          </p:val>
                                        </p:tav>
                                        <p:tav tm="100000">
                                          <p:val>
                                            <p:strVal val="#ppt_x"/>
                                          </p:val>
                                        </p:tav>
                                      </p:tavLst>
                                    </p:anim>
                                    <p:anim calcmode="lin" valueType="num">
                                      <p:cBhvr additive="base">
                                        <p:cTn id="38" dur="500" fill="hold"/>
                                        <p:tgtEl>
                                          <p:spTgt spid="616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6155"/>
                                        </p:tgtEl>
                                        <p:attrNameLst>
                                          <p:attrName>style.visibility</p:attrName>
                                        </p:attrNameLst>
                                      </p:cBhvr>
                                      <p:to>
                                        <p:strVal val="visible"/>
                                      </p:to>
                                    </p:set>
                                    <p:anim calcmode="lin" valueType="num">
                                      <p:cBhvr additive="base">
                                        <p:cTn id="41" dur="500" fill="hold"/>
                                        <p:tgtEl>
                                          <p:spTgt spid="6155"/>
                                        </p:tgtEl>
                                        <p:attrNameLst>
                                          <p:attrName>ppt_x</p:attrName>
                                        </p:attrNameLst>
                                      </p:cBhvr>
                                      <p:tavLst>
                                        <p:tav tm="0">
                                          <p:val>
                                            <p:strVal val="#ppt_x"/>
                                          </p:val>
                                        </p:tav>
                                        <p:tav tm="100000">
                                          <p:val>
                                            <p:strVal val="#ppt_x"/>
                                          </p:val>
                                        </p:tav>
                                      </p:tavLst>
                                    </p:anim>
                                    <p:anim calcmode="lin" valueType="num">
                                      <p:cBhvr additive="base">
                                        <p:cTn id="42" dur="500" fill="hold"/>
                                        <p:tgtEl>
                                          <p:spTgt spid="6155"/>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157"/>
                                        </p:tgtEl>
                                        <p:attrNameLst>
                                          <p:attrName>style.visibility</p:attrName>
                                        </p:attrNameLst>
                                      </p:cBhvr>
                                      <p:to>
                                        <p:strVal val="visible"/>
                                      </p:to>
                                    </p:set>
                                    <p:anim calcmode="lin" valueType="num">
                                      <p:cBhvr additive="base">
                                        <p:cTn id="47" dur="500" fill="hold"/>
                                        <p:tgtEl>
                                          <p:spTgt spid="6157"/>
                                        </p:tgtEl>
                                        <p:attrNameLst>
                                          <p:attrName>ppt_x</p:attrName>
                                        </p:attrNameLst>
                                      </p:cBhvr>
                                      <p:tavLst>
                                        <p:tav tm="0">
                                          <p:val>
                                            <p:strVal val="#ppt_x"/>
                                          </p:val>
                                        </p:tav>
                                        <p:tav tm="100000">
                                          <p:val>
                                            <p:strVal val="#ppt_x"/>
                                          </p:val>
                                        </p:tav>
                                      </p:tavLst>
                                    </p:anim>
                                    <p:anim calcmode="lin" valueType="num">
                                      <p:cBhvr additive="base">
                                        <p:cTn id="48" dur="500" fill="hold"/>
                                        <p:tgtEl>
                                          <p:spTgt spid="6157"/>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6167"/>
                                        </p:tgtEl>
                                        <p:attrNameLst>
                                          <p:attrName>style.visibility</p:attrName>
                                        </p:attrNameLst>
                                      </p:cBhvr>
                                      <p:to>
                                        <p:strVal val="visible"/>
                                      </p:to>
                                    </p:set>
                                    <p:anim calcmode="lin" valueType="num">
                                      <p:cBhvr additive="base">
                                        <p:cTn id="51" dur="500" fill="hold"/>
                                        <p:tgtEl>
                                          <p:spTgt spid="6167"/>
                                        </p:tgtEl>
                                        <p:attrNameLst>
                                          <p:attrName>ppt_x</p:attrName>
                                        </p:attrNameLst>
                                      </p:cBhvr>
                                      <p:tavLst>
                                        <p:tav tm="0">
                                          <p:val>
                                            <p:strVal val="#ppt_x"/>
                                          </p:val>
                                        </p:tav>
                                        <p:tav tm="100000">
                                          <p:val>
                                            <p:strVal val="#ppt_x"/>
                                          </p:val>
                                        </p:tav>
                                      </p:tavLst>
                                    </p:anim>
                                    <p:anim calcmode="lin" valueType="num">
                                      <p:cBhvr additive="base">
                                        <p:cTn id="52" dur="500" fill="hold"/>
                                        <p:tgtEl>
                                          <p:spTgt spid="6167"/>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6158"/>
                                        </p:tgtEl>
                                        <p:attrNameLst>
                                          <p:attrName>style.visibility</p:attrName>
                                        </p:attrNameLst>
                                      </p:cBhvr>
                                      <p:to>
                                        <p:strVal val="visible"/>
                                      </p:to>
                                    </p:set>
                                    <p:anim calcmode="lin" valueType="num">
                                      <p:cBhvr additive="base">
                                        <p:cTn id="57" dur="500" fill="hold"/>
                                        <p:tgtEl>
                                          <p:spTgt spid="6158"/>
                                        </p:tgtEl>
                                        <p:attrNameLst>
                                          <p:attrName>ppt_x</p:attrName>
                                        </p:attrNameLst>
                                      </p:cBhvr>
                                      <p:tavLst>
                                        <p:tav tm="0">
                                          <p:val>
                                            <p:strVal val="#ppt_x"/>
                                          </p:val>
                                        </p:tav>
                                        <p:tav tm="100000">
                                          <p:val>
                                            <p:strVal val="#ppt_x"/>
                                          </p:val>
                                        </p:tav>
                                      </p:tavLst>
                                    </p:anim>
                                    <p:anim calcmode="lin" valueType="num">
                                      <p:cBhvr additive="base">
                                        <p:cTn id="58" dur="500" fill="hold"/>
                                        <p:tgtEl>
                                          <p:spTgt spid="6158"/>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6156"/>
                                        </p:tgtEl>
                                        <p:attrNameLst>
                                          <p:attrName>style.visibility</p:attrName>
                                        </p:attrNameLst>
                                      </p:cBhvr>
                                      <p:to>
                                        <p:strVal val="visible"/>
                                      </p:to>
                                    </p:set>
                                    <p:anim calcmode="lin" valueType="num">
                                      <p:cBhvr additive="base">
                                        <p:cTn id="61" dur="500" fill="hold"/>
                                        <p:tgtEl>
                                          <p:spTgt spid="6156"/>
                                        </p:tgtEl>
                                        <p:attrNameLst>
                                          <p:attrName>ppt_x</p:attrName>
                                        </p:attrNameLst>
                                      </p:cBhvr>
                                      <p:tavLst>
                                        <p:tav tm="0">
                                          <p:val>
                                            <p:strVal val="#ppt_x"/>
                                          </p:val>
                                        </p:tav>
                                        <p:tav tm="100000">
                                          <p:val>
                                            <p:strVal val="#ppt_x"/>
                                          </p:val>
                                        </p:tav>
                                      </p:tavLst>
                                    </p:anim>
                                    <p:anim calcmode="lin" valueType="num">
                                      <p:cBhvr additive="base">
                                        <p:cTn id="62" dur="500" fill="hold"/>
                                        <p:tgtEl>
                                          <p:spTgt spid="61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animBg="1"/>
      <p:bldP spid="6153" grpId="0" animBg="1"/>
      <p:bldP spid="6154" grpId="0" animBg="1"/>
      <p:bldP spid="6155" grpId="0" animBg="1"/>
      <p:bldP spid="6156" grpId="0" animBg="1"/>
      <p:bldP spid="6157" grpId="0" animBg="1"/>
      <p:bldP spid="6158" grpId="0" animBg="1"/>
      <p:bldP spid="6163" grpId="0"/>
      <p:bldP spid="6164" grpId="0"/>
      <p:bldP spid="6165" grpId="0"/>
      <p:bldP spid="6166" grpId="0"/>
      <p:bldP spid="616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71472" y="285728"/>
            <a:ext cx="7886700" cy="1325563"/>
          </a:xfrm>
        </p:spPr>
        <p:txBody>
          <a:bodyPr/>
          <a:lstStyle/>
          <a:p>
            <a:pPr algn="ctr"/>
            <a:r>
              <a:rPr lang="tr-TR" dirty="0">
                <a:solidFill>
                  <a:schemeClr val="bg1"/>
                </a:solidFill>
                <a:latin typeface="+mn-lt"/>
              </a:rPr>
              <a:t>MÇM Nasıl Okunur?</a:t>
            </a:r>
          </a:p>
        </p:txBody>
      </p:sp>
      <p:sp>
        <p:nvSpPr>
          <p:cNvPr id="7" name="Line 11"/>
          <p:cNvSpPr>
            <a:spLocks noChangeShapeType="1"/>
          </p:cNvSpPr>
          <p:nvPr/>
        </p:nvSpPr>
        <p:spPr bwMode="auto">
          <a:xfrm flipV="1">
            <a:off x="323527" y="6165850"/>
            <a:ext cx="6965715" cy="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tr-TR"/>
          </a:p>
        </p:txBody>
      </p:sp>
      <p:sp>
        <p:nvSpPr>
          <p:cNvPr id="8" name="Line 12"/>
          <p:cNvSpPr>
            <a:spLocks noChangeShapeType="1"/>
          </p:cNvSpPr>
          <p:nvPr/>
        </p:nvSpPr>
        <p:spPr bwMode="auto">
          <a:xfrm flipH="1" flipV="1">
            <a:off x="323527" y="2132178"/>
            <a:ext cx="1651" cy="4033671"/>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tr-TR"/>
          </a:p>
        </p:txBody>
      </p:sp>
      <p:sp>
        <p:nvSpPr>
          <p:cNvPr id="9" name="Text Box 13"/>
          <p:cNvSpPr txBox="1">
            <a:spLocks noChangeArrowheads="1"/>
          </p:cNvSpPr>
          <p:nvPr/>
        </p:nvSpPr>
        <p:spPr bwMode="auto">
          <a:xfrm>
            <a:off x="6516688" y="6278838"/>
            <a:ext cx="1723680"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tr-TR" sz="1400" b="1">
                <a:latin typeface="Verdana" pitchFamily="34" charset="0"/>
              </a:rPr>
              <a:t>Yatay Mantık</a:t>
            </a:r>
          </a:p>
        </p:txBody>
      </p:sp>
      <p:sp>
        <p:nvSpPr>
          <p:cNvPr id="10" name="Text Box 14"/>
          <p:cNvSpPr txBox="1">
            <a:spLocks noChangeArrowheads="1"/>
          </p:cNvSpPr>
          <p:nvPr/>
        </p:nvSpPr>
        <p:spPr bwMode="auto">
          <a:xfrm>
            <a:off x="328040" y="1393031"/>
            <a:ext cx="1723680"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tr-TR" sz="1400" b="1">
                <a:latin typeface="Verdana" pitchFamily="34" charset="0"/>
              </a:rPr>
              <a:t>Düşey Mantık</a:t>
            </a:r>
          </a:p>
        </p:txBody>
      </p:sp>
      <p:pic>
        <p:nvPicPr>
          <p:cNvPr id="11"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5" y="2060848"/>
            <a:ext cx="7678617" cy="40319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8678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8650" y="142852"/>
            <a:ext cx="7886700" cy="1071571"/>
          </a:xfrm>
        </p:spPr>
        <p:txBody>
          <a:bodyPr/>
          <a:lstStyle/>
          <a:p>
            <a:pPr algn="ctr"/>
            <a:r>
              <a:rPr lang="tr-TR" b="1" dirty="0">
                <a:solidFill>
                  <a:schemeClr val="bg1"/>
                </a:solidFill>
                <a:latin typeface="+mn-lt"/>
              </a:rPr>
              <a:t>MÇM </a:t>
            </a:r>
          </a:p>
        </p:txBody>
      </p:sp>
      <p:sp>
        <p:nvSpPr>
          <p:cNvPr id="6" name="Slayt Numarası Yer Tutucusu 5"/>
          <p:cNvSpPr>
            <a:spLocks noGrp="1"/>
          </p:cNvSpPr>
          <p:nvPr>
            <p:ph type="sldNum" sz="quarter" idx="12"/>
          </p:nvPr>
        </p:nvSpPr>
        <p:spPr/>
        <p:txBody>
          <a:bodyPr/>
          <a:lstStyle/>
          <a:p>
            <a:fld id="{F302176B-0E47-46AC-8F43-DAB4B8A37D06}" type="slidenum">
              <a:rPr lang="tr-TR" smtClean="0"/>
              <a:pPr/>
              <a:t>31</a:t>
            </a:fld>
            <a:endParaRPr lang="tr-TR"/>
          </a:p>
        </p:txBody>
      </p:sp>
      <p:graphicFrame>
        <p:nvGraphicFramePr>
          <p:cNvPr id="7" name="Group 60"/>
          <p:cNvGraphicFramePr>
            <a:graphicFrameLocks noGrp="1"/>
          </p:cNvGraphicFramePr>
          <p:nvPr>
            <p:extLst>
              <p:ext uri="{D42A27DB-BD31-4B8C-83A1-F6EECF244321}">
                <p14:modId xmlns:p14="http://schemas.microsoft.com/office/powerpoint/2010/main" val="2961553900"/>
              </p:ext>
            </p:extLst>
          </p:nvPr>
        </p:nvGraphicFramePr>
        <p:xfrm>
          <a:off x="0" y="1321506"/>
          <a:ext cx="9143999" cy="5536494"/>
        </p:xfrm>
        <a:graphic>
          <a:graphicData uri="http://schemas.openxmlformats.org/drawingml/2006/table">
            <a:tbl>
              <a:tblPr/>
              <a:tblGrid>
                <a:gridCol w="1015823">
                  <a:extLst>
                    <a:ext uri="{9D8B030D-6E8A-4147-A177-3AD203B41FA5}">
                      <a16:colId xmlns:a16="http://schemas.microsoft.com/office/drawing/2014/main" val="20000"/>
                    </a:ext>
                  </a:extLst>
                </a:gridCol>
                <a:gridCol w="1938860">
                  <a:extLst>
                    <a:ext uri="{9D8B030D-6E8A-4147-A177-3AD203B41FA5}">
                      <a16:colId xmlns:a16="http://schemas.microsoft.com/office/drawing/2014/main" val="20001"/>
                    </a:ext>
                  </a:extLst>
                </a:gridCol>
                <a:gridCol w="1996450">
                  <a:extLst>
                    <a:ext uri="{9D8B030D-6E8A-4147-A177-3AD203B41FA5}">
                      <a16:colId xmlns:a16="http://schemas.microsoft.com/office/drawing/2014/main" val="20002"/>
                    </a:ext>
                  </a:extLst>
                </a:gridCol>
                <a:gridCol w="1870297">
                  <a:extLst>
                    <a:ext uri="{9D8B030D-6E8A-4147-A177-3AD203B41FA5}">
                      <a16:colId xmlns:a16="http://schemas.microsoft.com/office/drawing/2014/main" val="20003"/>
                    </a:ext>
                  </a:extLst>
                </a:gridCol>
                <a:gridCol w="2322569">
                  <a:extLst>
                    <a:ext uri="{9D8B030D-6E8A-4147-A177-3AD203B41FA5}">
                      <a16:colId xmlns:a16="http://schemas.microsoft.com/office/drawing/2014/main" val="20004"/>
                    </a:ext>
                  </a:extLst>
                </a:gridCol>
              </a:tblGrid>
              <a:tr h="662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mn-lt"/>
                        <a:ea typeface="ＭＳ Ｐゴシック" pitchFamily="34" charset="-128"/>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a:ln>
                            <a:noFill/>
                          </a:ln>
                          <a:solidFill>
                            <a:srgbClr val="000000"/>
                          </a:solidFill>
                          <a:effectLst/>
                          <a:latin typeface="+mn-lt"/>
                          <a:ea typeface="ＭＳ Ｐゴシック" pitchFamily="34" charset="-128"/>
                          <a:cs typeface="Arial" pitchFamily="34" charset="0"/>
                        </a:rPr>
                        <a:t>Proje Kurgusu</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000000"/>
                          </a:solidFill>
                          <a:effectLst/>
                          <a:latin typeface="+mn-lt"/>
                          <a:ea typeface="Times New Roman" pitchFamily="18" charset="0"/>
                        </a:rPr>
                        <a:t>Başarı Göstergeleri</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000000"/>
                          </a:solidFill>
                          <a:effectLst/>
                          <a:latin typeface="+mn-lt"/>
                          <a:ea typeface="Times New Roman" pitchFamily="18" charset="0"/>
                        </a:rPr>
                        <a:t>Doğrulama Kaynakları</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000000"/>
                          </a:solidFill>
                          <a:effectLst/>
                          <a:latin typeface="+mn-lt"/>
                          <a:ea typeface="ＭＳ Ｐゴシック" pitchFamily="34" charset="-128"/>
                          <a:cs typeface="Arial" pitchFamily="34" charset="0"/>
                        </a:rPr>
                        <a:t>Riskler-</a:t>
                      </a:r>
                      <a:r>
                        <a:rPr kumimoji="0" lang="tr-TR" sz="1600" b="1" i="0" u="none" strike="noStrike" cap="none" normalizeH="0" baseline="0" dirty="0">
                          <a:ln>
                            <a:noFill/>
                          </a:ln>
                          <a:solidFill>
                            <a:srgbClr val="000000"/>
                          </a:solidFill>
                          <a:effectLst/>
                          <a:latin typeface="+mn-lt"/>
                          <a:ea typeface="Times New Roman" pitchFamily="18" charset="0"/>
                        </a:rPr>
                        <a:t>Varsayımlar</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extLst>
                  <a:ext uri="{0D108BD9-81ED-4DB2-BD59-A6C34878D82A}">
                    <a16:rowId xmlns:a16="http://schemas.microsoft.com/office/drawing/2014/main" val="10000"/>
                  </a:ext>
                </a:extLst>
              </a:tr>
              <a:tr h="201964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Genel  Hedefler</a:t>
                      </a:r>
                      <a:endParaRPr kumimoji="0" lang="en-US" sz="1600" b="0" i="0" u="none" strike="noStrike" cap="none" normalizeH="0" baseline="0" dirty="0">
                        <a:ln>
                          <a:noFill/>
                        </a:ln>
                        <a:solidFill>
                          <a:schemeClr val="tx1"/>
                        </a:solidFill>
                        <a:effectLst/>
                        <a:latin typeface="+mn-lt"/>
                        <a:ea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ＭＳ Ｐゴシック" pitchFamily="34" charset="-128"/>
                          <a:cs typeface="Arial" pitchFamily="34" charset="0"/>
                        </a:rPr>
                        <a:t>Proje bittiğinde katkı sağlanacak genel kapsamlı hedef(</a:t>
                      </a:r>
                      <a:r>
                        <a:rPr kumimoji="0" lang="tr-TR" sz="1600" b="1" i="0" u="none" strike="noStrike" cap="none" normalizeH="0" baseline="0" dirty="0" err="1">
                          <a:ln>
                            <a:noFill/>
                          </a:ln>
                          <a:solidFill>
                            <a:schemeClr val="tx1"/>
                          </a:solidFill>
                          <a:effectLst/>
                          <a:latin typeface="+mn-lt"/>
                          <a:ea typeface="ＭＳ Ｐゴシック" pitchFamily="34" charset="-128"/>
                          <a:cs typeface="Arial" pitchFamily="34" charset="0"/>
                        </a:rPr>
                        <a:t>ler</a:t>
                      </a:r>
                      <a:r>
                        <a:rPr kumimoji="0" lang="tr-TR" sz="1600" b="1" i="0" u="none" strike="noStrike" cap="none" normalizeH="0" baseline="0" dirty="0">
                          <a:ln>
                            <a:noFill/>
                          </a:ln>
                          <a:solidFill>
                            <a:schemeClr val="tx1"/>
                          </a:solidFill>
                          <a:effectLst/>
                          <a:latin typeface="+mn-lt"/>
                          <a:ea typeface="ＭＳ Ｐゴシック" pitchFamily="34" charset="-128"/>
                          <a:cs typeface="Arial" pitchFamily="34" charset="0"/>
                        </a:rPr>
                        <a:t>)</a:t>
                      </a:r>
                      <a:endParaRPr kumimoji="0" lang="en-US" sz="1600" b="1" i="0" u="none" strike="noStrike" cap="none" normalizeH="0" baseline="0" dirty="0">
                        <a:ln>
                          <a:noFill/>
                        </a:ln>
                        <a:solidFill>
                          <a:schemeClr val="tx1"/>
                        </a:solidFill>
                        <a:effectLst/>
                        <a:latin typeface="+mn-lt"/>
                        <a:ea typeface="ＭＳ Ｐゴシック" pitchFamily="34" charset="-128"/>
                        <a:cs typeface="Arial"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Genel Hedefin gerçekleşip gerçekleşmediğini ölçmede kullanılan kilit göstergeler hangileridir? </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a:ln>
                            <a:noFill/>
                          </a:ln>
                          <a:solidFill>
                            <a:schemeClr val="tx1"/>
                          </a:solidFill>
                          <a:effectLst/>
                          <a:latin typeface="+mn-lt"/>
                          <a:ea typeface="ＭＳ Ｐゴシック" pitchFamily="34" charset="-128"/>
                          <a:cs typeface="Arial" pitchFamily="34" charset="0"/>
                        </a:rPr>
                        <a:t>G</a:t>
                      </a:r>
                      <a:r>
                        <a:rPr kumimoji="0" lang="tr-TR" sz="1600" b="1" i="0" u="none" strike="noStrike" cap="none" normalizeH="0" baseline="0">
                          <a:ln>
                            <a:noFill/>
                          </a:ln>
                          <a:solidFill>
                            <a:schemeClr val="tx1"/>
                          </a:solidFill>
                          <a:effectLst/>
                          <a:latin typeface="+mn-lt"/>
                          <a:ea typeface="Times New Roman" pitchFamily="18" charset="0"/>
                        </a:rPr>
                        <a:t>östergeler</a:t>
                      </a:r>
                      <a:r>
                        <a:rPr kumimoji="0" lang="tr-TR" sz="1600" b="1" i="0" u="none" strike="noStrike" cap="none" normalizeH="0" baseline="0">
                          <a:ln>
                            <a:noFill/>
                          </a:ln>
                          <a:solidFill>
                            <a:schemeClr val="tx1"/>
                          </a:solidFill>
                          <a:effectLst/>
                          <a:latin typeface="+mn-lt"/>
                          <a:ea typeface="ＭＳ Ｐゴシック" pitchFamily="34" charset="-128"/>
                          <a:cs typeface="Arial" pitchFamily="34" charset="0"/>
                        </a:rPr>
                        <a:t>i değerlendirme sırasında kullanılacak ya da kanıtlayacak </a:t>
                      </a:r>
                      <a:r>
                        <a:rPr kumimoji="0" lang="tr-TR" sz="1600" b="1" i="0" u="none" strike="noStrike" cap="none" normalizeH="0" baseline="0">
                          <a:ln>
                            <a:noFill/>
                          </a:ln>
                          <a:solidFill>
                            <a:schemeClr val="tx1"/>
                          </a:solidFill>
                          <a:effectLst/>
                          <a:latin typeface="+mn-lt"/>
                          <a:ea typeface="ＭＳ Ｐゴシック" pitchFamily="34" charset="-128"/>
                          <a:cs typeface="Times New Roman" pitchFamily="18" charset="0"/>
                        </a:rPr>
                        <a:t>bilgi kaynakları nelerdir? </a:t>
                      </a:r>
                      <a:endParaRPr kumimoji="0" lang="tr-TR" sz="1600" b="1" i="0" u="none" strike="noStrike" cap="none" normalizeH="0" baseline="0">
                        <a:ln>
                          <a:noFill/>
                        </a:ln>
                        <a:solidFill>
                          <a:schemeClr val="tx1"/>
                        </a:solidFill>
                        <a:effectLst/>
                        <a:latin typeface="+mn-lt"/>
                        <a:ea typeface="ＭＳ Ｐゴシック" pitchFamily="34" charset="-128"/>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mn-lt"/>
                        <a:ea typeface="ＭＳ Ｐゴシック" pitchFamily="34" charset="-128"/>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1"/>
                  </a:ext>
                </a:extLst>
              </a:tr>
              <a:tr h="28539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a:ln>
                            <a:noFill/>
                          </a:ln>
                          <a:solidFill>
                            <a:schemeClr val="tx1"/>
                          </a:solidFill>
                          <a:effectLst/>
                          <a:latin typeface="+mn-lt"/>
                          <a:ea typeface="Times New Roman" pitchFamily="18" charset="0"/>
                        </a:rPr>
                        <a:t>Özel Amaç</a:t>
                      </a:r>
                      <a:endParaRPr kumimoji="0" lang="tr-TR" sz="1600" b="0" i="0" u="none" strike="noStrike" cap="none" normalizeH="0" baseline="0">
                        <a:ln>
                          <a:noFill/>
                        </a:ln>
                        <a:solidFill>
                          <a:schemeClr val="tx1"/>
                        </a:solidFill>
                        <a:effectLst/>
                        <a:latin typeface="+mn-lt"/>
                        <a:ea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a:ln>
                            <a:noFill/>
                          </a:ln>
                          <a:solidFill>
                            <a:schemeClr val="tx1"/>
                          </a:solidFill>
                          <a:effectLst/>
                          <a:latin typeface="+mn-lt"/>
                          <a:ea typeface="ＭＳ Ｐゴシック" pitchFamily="34" charset="-128"/>
                          <a:cs typeface="Arial" pitchFamily="34" charset="0"/>
                        </a:rPr>
                        <a:t>Proje sonucunda ulaşılmak istenen temel hedef</a:t>
                      </a:r>
                      <a:endParaRPr kumimoji="0" lang="en-US" sz="1600" b="1" i="0" u="none" strike="noStrike" cap="none" normalizeH="0" baseline="0">
                        <a:ln>
                          <a:noFill/>
                        </a:ln>
                        <a:solidFill>
                          <a:schemeClr val="tx1"/>
                        </a:solidFill>
                        <a:effectLst/>
                        <a:latin typeface="+mn-lt"/>
                        <a:ea typeface="ＭＳ Ｐゴシック" pitchFamily="34" charset="-128"/>
                        <a:cs typeface="Arial"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Faaliyet amacının başarıldığı hangi göstergelerden anlaşılacaktır?  </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Mevcut veya derlenebilir bilgi kaynakları hangileridir? Bu bilgiyi temin için gerekli yöntemler nelerdir?</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Söz konusu amacın başarılması için Faydalananın sorumluluğu dışında olan hangi faktör ve koşulların sağlanması  gereklidir? (harici koşullar)</a:t>
                      </a:r>
                      <a:endParaRPr kumimoji="0" lang="en-US" sz="1600" b="1" i="0" u="none" strike="noStrike" cap="none" normalizeH="0" baseline="0" dirty="0">
                        <a:ln>
                          <a:noFill/>
                        </a:ln>
                        <a:solidFill>
                          <a:schemeClr val="tx1"/>
                        </a:solidFill>
                        <a:effectLst/>
                        <a:latin typeface="+mn-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Hangi riskler hesaba katılmalıdır? </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59671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8650" y="142852"/>
            <a:ext cx="7886700" cy="1000133"/>
          </a:xfrm>
        </p:spPr>
        <p:txBody>
          <a:bodyPr/>
          <a:lstStyle/>
          <a:p>
            <a:pPr algn="ctr"/>
            <a:r>
              <a:rPr lang="tr-TR" b="1" dirty="0">
                <a:solidFill>
                  <a:schemeClr val="bg1"/>
                </a:solidFill>
                <a:latin typeface="+mn-lt"/>
              </a:rPr>
              <a:t>MÇM</a:t>
            </a:r>
          </a:p>
        </p:txBody>
      </p:sp>
      <p:sp>
        <p:nvSpPr>
          <p:cNvPr id="6" name="Slayt Numarası Yer Tutucusu 5"/>
          <p:cNvSpPr>
            <a:spLocks noGrp="1"/>
          </p:cNvSpPr>
          <p:nvPr>
            <p:ph type="sldNum" sz="quarter" idx="12"/>
          </p:nvPr>
        </p:nvSpPr>
        <p:spPr/>
        <p:txBody>
          <a:bodyPr/>
          <a:lstStyle/>
          <a:p>
            <a:fld id="{F302176B-0E47-46AC-8F43-DAB4B8A37D06}" type="slidenum">
              <a:rPr lang="tr-TR" smtClean="0"/>
              <a:pPr/>
              <a:t>32</a:t>
            </a:fld>
            <a:endParaRPr lang="tr-TR"/>
          </a:p>
        </p:txBody>
      </p:sp>
      <p:graphicFrame>
        <p:nvGraphicFramePr>
          <p:cNvPr id="8" name="Tablo 7"/>
          <p:cNvGraphicFramePr>
            <a:graphicFrameLocks noGrp="1"/>
          </p:cNvGraphicFramePr>
          <p:nvPr>
            <p:extLst>
              <p:ext uri="{D42A27DB-BD31-4B8C-83A1-F6EECF244321}">
                <p14:modId xmlns:p14="http://schemas.microsoft.com/office/powerpoint/2010/main" val="4163687468"/>
              </p:ext>
            </p:extLst>
          </p:nvPr>
        </p:nvGraphicFramePr>
        <p:xfrm>
          <a:off x="0" y="1142985"/>
          <a:ext cx="9144000" cy="5814407"/>
        </p:xfrm>
        <a:graphic>
          <a:graphicData uri="http://schemas.openxmlformats.org/drawingml/2006/table">
            <a:tbl>
              <a:tblPr/>
              <a:tblGrid>
                <a:gridCol w="1015823">
                  <a:extLst>
                    <a:ext uri="{9D8B030D-6E8A-4147-A177-3AD203B41FA5}">
                      <a16:colId xmlns:a16="http://schemas.microsoft.com/office/drawing/2014/main" val="20000"/>
                    </a:ext>
                  </a:extLst>
                </a:gridCol>
                <a:gridCol w="1938861">
                  <a:extLst>
                    <a:ext uri="{9D8B030D-6E8A-4147-A177-3AD203B41FA5}">
                      <a16:colId xmlns:a16="http://schemas.microsoft.com/office/drawing/2014/main" val="20001"/>
                    </a:ext>
                  </a:extLst>
                </a:gridCol>
                <a:gridCol w="1996450">
                  <a:extLst>
                    <a:ext uri="{9D8B030D-6E8A-4147-A177-3AD203B41FA5}">
                      <a16:colId xmlns:a16="http://schemas.microsoft.com/office/drawing/2014/main" val="20002"/>
                    </a:ext>
                  </a:extLst>
                </a:gridCol>
                <a:gridCol w="1870297">
                  <a:extLst>
                    <a:ext uri="{9D8B030D-6E8A-4147-A177-3AD203B41FA5}">
                      <a16:colId xmlns:a16="http://schemas.microsoft.com/office/drawing/2014/main" val="20003"/>
                    </a:ext>
                  </a:extLst>
                </a:gridCol>
                <a:gridCol w="2322569">
                  <a:extLst>
                    <a:ext uri="{9D8B030D-6E8A-4147-A177-3AD203B41FA5}">
                      <a16:colId xmlns:a16="http://schemas.microsoft.com/office/drawing/2014/main" val="20004"/>
                    </a:ext>
                  </a:extLst>
                </a:gridCol>
              </a:tblGrid>
              <a:tr h="25971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 Sonuçlar</a:t>
                      </a:r>
                      <a:endParaRPr kumimoji="0" lang="tr-TR" sz="1600" b="0" i="0" u="none" strike="noStrike" cap="none" normalizeH="0" baseline="0" dirty="0">
                        <a:ln>
                          <a:noFill/>
                        </a:ln>
                        <a:solidFill>
                          <a:schemeClr val="tx1"/>
                        </a:solidFill>
                        <a:effectLst/>
                        <a:latin typeface="+mn-lt"/>
                        <a:ea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ＭＳ Ｐゴシック" pitchFamily="34" charset="-128"/>
                          <a:cs typeface="Arial" pitchFamily="34" charset="0"/>
                        </a:rPr>
                        <a:t>Faaliyetlerin sonucunda ortaya çıkan ve özel amacın ulaşılmasını sağlayan sonuçlar</a:t>
                      </a:r>
                      <a:endParaRPr kumimoji="0" lang="en-US" sz="1600" b="1" i="0" u="none" strike="noStrike" cap="none" normalizeH="0" baseline="0" dirty="0">
                        <a:ln>
                          <a:noFill/>
                        </a:ln>
                        <a:solidFill>
                          <a:schemeClr val="tx1"/>
                        </a:solidFill>
                        <a:effectLst/>
                        <a:latin typeface="+mn-lt"/>
                        <a:ea typeface="ＭＳ Ｐゴシック"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 </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Faaliyetin Beklenen Sonuçları vermek bakımından başarılı olup olmadığı ve/veya ne kadar başarılı olduğu hangi göstergelerle ölçülecektir?  </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ＭＳ Ｐゴシック" pitchFamily="34" charset="-128"/>
                          <a:cs typeface="Arial" pitchFamily="34" charset="0"/>
                        </a:rPr>
                        <a:t>G</a:t>
                      </a:r>
                      <a:r>
                        <a:rPr kumimoji="0" lang="tr-TR" sz="1600" b="1" i="0" u="none" strike="noStrike" cap="none" normalizeH="0" baseline="0" dirty="0">
                          <a:ln>
                            <a:noFill/>
                          </a:ln>
                          <a:solidFill>
                            <a:schemeClr val="tx1"/>
                          </a:solidFill>
                          <a:effectLst/>
                          <a:latin typeface="+mn-lt"/>
                          <a:ea typeface="Times New Roman" pitchFamily="18" charset="0"/>
                        </a:rPr>
                        <a:t>östergeler</a:t>
                      </a:r>
                      <a:r>
                        <a:rPr kumimoji="0" lang="tr-TR" sz="1600" b="1" i="0" u="none" strike="noStrike" cap="none" normalizeH="0" baseline="0" dirty="0">
                          <a:ln>
                            <a:noFill/>
                          </a:ln>
                          <a:solidFill>
                            <a:schemeClr val="tx1"/>
                          </a:solidFill>
                          <a:effectLst/>
                          <a:latin typeface="+mn-lt"/>
                          <a:ea typeface="ＭＳ Ｐゴシック" pitchFamily="34" charset="-128"/>
                          <a:cs typeface="Arial" pitchFamily="34" charset="0"/>
                        </a:rPr>
                        <a:t>i değerlendirme sırasında kullanılacak ya da kanıtlayacak </a:t>
                      </a:r>
                      <a:r>
                        <a:rPr kumimoji="0" lang="tr-TR" sz="1600" b="1" i="0" u="none" strike="noStrike" cap="none" normalizeH="0" baseline="0" dirty="0">
                          <a:ln>
                            <a:noFill/>
                          </a:ln>
                          <a:solidFill>
                            <a:schemeClr val="tx1"/>
                          </a:solidFill>
                          <a:effectLst/>
                          <a:latin typeface="+mn-lt"/>
                          <a:ea typeface="ＭＳ Ｐゴシック" pitchFamily="34" charset="-128"/>
                          <a:cs typeface="Times New Roman" pitchFamily="18" charset="0"/>
                        </a:rPr>
                        <a:t>bilgi kaynakları nelerdir? </a:t>
                      </a:r>
                      <a:endParaRPr kumimoji="0" lang="tr-TR" sz="1600" b="1" i="0" u="none" strike="noStrike" cap="none" normalizeH="0" baseline="0" dirty="0">
                        <a:ln>
                          <a:noFill/>
                        </a:ln>
                        <a:solidFill>
                          <a:schemeClr val="tx1"/>
                        </a:solidFill>
                        <a:effectLst/>
                        <a:latin typeface="+mn-lt"/>
                        <a:ea typeface="ＭＳ Ｐゴシック" pitchFamily="34"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a:ln>
                          <a:noFill/>
                        </a:ln>
                        <a:solidFill>
                          <a:schemeClr val="tx1"/>
                        </a:solidFill>
                        <a:effectLst/>
                        <a:latin typeface="+mn-lt"/>
                        <a:ea typeface="ＭＳ Ｐゴシック" pitchFamily="34" charset="-128"/>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Beklenen Sonuçların zamanında elde edilmesi için,  hangi harici koşullar sağlanmalıdır? </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0"/>
                  </a:ext>
                </a:extLst>
              </a:tr>
              <a:tr h="32173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a:ln>
                            <a:noFill/>
                          </a:ln>
                          <a:solidFill>
                            <a:schemeClr val="tx1"/>
                          </a:solidFill>
                          <a:effectLst/>
                          <a:latin typeface="+mn-lt"/>
                          <a:ea typeface="Times New Roman" pitchFamily="18" charset="0"/>
                        </a:rPr>
                        <a:t>Faaliyet Bileşenleri</a:t>
                      </a:r>
                      <a:endParaRPr kumimoji="0" lang="tr-TR" sz="1600" b="0" i="0" u="none" strike="noStrike" cap="none" normalizeH="0" baseline="0">
                        <a:ln>
                          <a:noFill/>
                        </a:ln>
                        <a:solidFill>
                          <a:schemeClr val="tx1"/>
                        </a:solidFill>
                        <a:effectLst/>
                        <a:latin typeface="+mn-lt"/>
                        <a:ea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ＭＳ Ｐゴシック" pitchFamily="34" charset="-128"/>
                          <a:cs typeface="Arial" pitchFamily="34" charset="0"/>
                        </a:rPr>
                        <a:t>Proje ile elde edilmek istenilen sonuçlara ulaşmak için gerekli faaliyetler</a:t>
                      </a:r>
                      <a:r>
                        <a:rPr kumimoji="0" lang="tr-TR" sz="1600" b="1" i="0" u="none" strike="noStrike" cap="none" normalizeH="0" baseline="0" dirty="0">
                          <a:ln>
                            <a:noFill/>
                          </a:ln>
                          <a:solidFill>
                            <a:schemeClr val="tx1"/>
                          </a:solidFill>
                          <a:effectLst/>
                          <a:latin typeface="+mn-lt"/>
                          <a:ea typeface="Times New Roman" pitchFamily="18" charset="0"/>
                        </a:rPr>
                        <a:t> </a:t>
                      </a:r>
                      <a:endParaRPr kumimoji="0" lang="en-US" sz="1600" b="1" i="0" u="none" strike="noStrike" cap="none" normalizeH="0" baseline="0" dirty="0">
                        <a:ln>
                          <a:noFill/>
                        </a:ln>
                        <a:solidFill>
                          <a:schemeClr val="tx1"/>
                        </a:solidFill>
                        <a:effectLst/>
                        <a:latin typeface="+mn-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1" i="0" u="none" strike="noStrike" cap="none" normalizeH="0" baseline="0" dirty="0">
                        <a:ln>
                          <a:noFill/>
                        </a:ln>
                        <a:solidFill>
                          <a:schemeClr val="tx1"/>
                        </a:solidFill>
                        <a:effectLst/>
                        <a:latin typeface="+mn-lt"/>
                        <a:ea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a:ln>
                            <a:noFill/>
                          </a:ln>
                          <a:solidFill>
                            <a:schemeClr val="tx1"/>
                          </a:solidFill>
                          <a:effectLst/>
                          <a:latin typeface="+mn-lt"/>
                          <a:ea typeface="Times New Roman" pitchFamily="18" charset="0"/>
                        </a:rPr>
                        <a:t>Araçlar:</a:t>
                      </a:r>
                      <a:endParaRPr kumimoji="0" lang="en-US" sz="1600" b="1" i="0" u="none" strike="noStrike" cap="none" normalizeH="0" baseline="0">
                        <a:ln>
                          <a:noFill/>
                        </a:ln>
                        <a:solidFill>
                          <a:schemeClr val="tx1"/>
                        </a:solidFill>
                        <a:effectLst/>
                        <a:latin typeface="+mn-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a:ln>
                            <a:noFill/>
                          </a:ln>
                          <a:solidFill>
                            <a:schemeClr val="tx1"/>
                          </a:solidFill>
                          <a:effectLst/>
                          <a:latin typeface="+mn-lt"/>
                          <a:ea typeface="Times New Roman" pitchFamily="18" charset="0"/>
                        </a:rPr>
                        <a:t>Faaliyet bileşenlerinin uygulanması için gerekli, örneğin, personel, ekipman, eğitim, etüd, malzeme, tesis gibi hangi araçlar gereklidir? </a:t>
                      </a:r>
                      <a:endParaRPr kumimoji="0" lang="en-US" sz="1600" b="1" i="0" u="none" strike="noStrike" cap="none" normalizeH="0" baseline="0">
                        <a:ln>
                          <a:noFill/>
                        </a:ln>
                        <a:solidFill>
                          <a:schemeClr val="tx1"/>
                        </a:solidFill>
                        <a:effectLst/>
                        <a:latin typeface="+mn-lt"/>
                        <a:ea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a:ln>
                            <a:noFill/>
                          </a:ln>
                          <a:solidFill>
                            <a:schemeClr val="tx1"/>
                          </a:solidFill>
                          <a:effectLst/>
                          <a:latin typeface="+mn-lt"/>
                          <a:ea typeface="Times New Roman" pitchFamily="18" charset="0"/>
                        </a:rPr>
                        <a:t>Maliyetler:  </a:t>
                      </a:r>
                      <a:endParaRPr kumimoji="0" lang="en-US" sz="1600" b="1" i="0" u="none" strike="noStrike" cap="none" normalizeH="0" baseline="0">
                        <a:ln>
                          <a:noFill/>
                        </a:ln>
                        <a:solidFill>
                          <a:schemeClr val="tx1"/>
                        </a:solidFill>
                        <a:effectLst/>
                        <a:latin typeface="+mn-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a:ln>
                            <a:noFill/>
                          </a:ln>
                          <a:solidFill>
                            <a:schemeClr val="tx1"/>
                          </a:solidFill>
                          <a:effectLst/>
                          <a:latin typeface="+mn-lt"/>
                          <a:ea typeface="Times New Roman" pitchFamily="18" charset="0"/>
                        </a:rPr>
                        <a:t>Faaliyetin maliyetleri nelerdir? Bunlar nasıl sınıflandırılır? (Faaliyet Bütçesinde maliyet kalemleri gösterilecek)</a:t>
                      </a: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mn-lt"/>
                          <a:ea typeface="Times New Roman" pitchFamily="18" charset="0"/>
                        </a:rPr>
                        <a:t>Faaliyetin başlamasından önce hangi ön-koşulların sağlanması gerekmektedir?</a:t>
                      </a:r>
                      <a:endParaRPr kumimoji="0" lang="en-US" sz="1600" b="1" i="0" u="none" strike="noStrike" cap="none" normalizeH="0" baseline="0" dirty="0">
                        <a:ln>
                          <a:noFill/>
                        </a:ln>
                        <a:solidFill>
                          <a:schemeClr val="tx1"/>
                        </a:solidFill>
                        <a:effectLst/>
                        <a:latin typeface="+mn-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1" i="0" u="none" strike="noStrike" cap="none" normalizeH="0" baseline="0" dirty="0">
                        <a:ln>
                          <a:noFill/>
                        </a:ln>
                        <a:solidFill>
                          <a:schemeClr val="tx1"/>
                        </a:solidFill>
                        <a:effectLst/>
                        <a:latin typeface="+mn-lt"/>
                        <a:ea typeface="Times New Roman" pitchFamily="18"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687599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57200" y="6356350"/>
            <a:ext cx="2133600" cy="365125"/>
          </a:xfrm>
          <a:prstGeom prst="rect">
            <a:avLst/>
          </a:prstGeom>
        </p:spPr>
        <p:txBody>
          <a:bodyPr/>
          <a:lstStyle/>
          <a:p>
            <a:r>
              <a:rPr lang="tr-TR"/>
              <a:t>03-07.10.2017 İzmir, Türkiye</a:t>
            </a:r>
          </a:p>
        </p:txBody>
      </p:sp>
      <p:sp>
        <p:nvSpPr>
          <p:cNvPr id="3" name="Altbilgi Yer Tutucusu 2"/>
          <p:cNvSpPr>
            <a:spLocks noGrp="1"/>
          </p:cNvSpPr>
          <p:nvPr>
            <p:ph type="ftr" sz="quarter" idx="11"/>
          </p:nvPr>
        </p:nvSpPr>
        <p:spPr>
          <a:xfrm>
            <a:off x="5789613" y="6356350"/>
            <a:ext cx="2895600" cy="365125"/>
          </a:xfrm>
          <a:prstGeom prst="rect">
            <a:avLst/>
          </a:prstGeom>
        </p:spPr>
        <p:txBody>
          <a:bodyPr/>
          <a:lstStyle/>
          <a:p>
            <a:r>
              <a:rPr lang="en-US"/>
              <a:t>AB Proje Çevrim Yönetimi Eğitimi Demircan, Çopur, Akyar</a:t>
            </a:r>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pPr/>
              <a:t>33</a:t>
            </a:fld>
            <a:endParaRPr lang="tr-TR"/>
          </a:p>
        </p:txBody>
      </p:sp>
      <p:sp>
        <p:nvSpPr>
          <p:cNvPr id="415746" name="Rectangle 2" descr="Canvas"/>
          <p:cNvSpPr>
            <a:spLocks noGrp="1" noChangeArrowheads="1"/>
          </p:cNvSpPr>
          <p:nvPr>
            <p:ph type="title" idx="4294967295"/>
          </p:nvPr>
        </p:nvSpPr>
        <p:spPr>
          <a:xfrm>
            <a:off x="0" y="1412875"/>
            <a:ext cx="8785225" cy="792163"/>
          </a:xfrm>
          <a:blipFill dpi="0" rotWithShape="1">
            <a:blip r:embed="rId3"/>
            <a:srcRect/>
            <a:tile tx="0" ty="0" sx="100000" sy="100000" flip="none" algn="tl"/>
          </a:blipFill>
        </p:spPr>
        <p:txBody>
          <a:bodyPr>
            <a:normAutofit fontScale="90000"/>
          </a:bodyPr>
          <a:lstStyle/>
          <a:p>
            <a:pPr eaLnBrk="1" hangingPunct="1"/>
            <a:r>
              <a:rPr lang="tr-TR" sz="2400">
                <a:solidFill>
                  <a:schemeClr val="hlink"/>
                </a:solidFill>
                <a:effectLst>
                  <a:outerShdw blurRad="38100" dist="38100" dir="2700000" algn="tl">
                    <a:srgbClr val="C0C0C0"/>
                  </a:outerShdw>
                </a:effectLst>
                <a:ea typeface="ＭＳ Ｐゴシック" pitchFamily="34" charset="-128"/>
              </a:rPr>
              <a:t>Doğrulama Kaynakları &gt; Sonuçları nasıl ispatlarım?</a:t>
            </a:r>
          </a:p>
        </p:txBody>
      </p:sp>
      <p:graphicFrame>
        <p:nvGraphicFramePr>
          <p:cNvPr id="345175" name="Group 87"/>
          <p:cNvGraphicFramePr>
            <a:graphicFrameLocks noGrp="1"/>
          </p:cNvGraphicFramePr>
          <p:nvPr>
            <p:extLst>
              <p:ext uri="{D42A27DB-BD31-4B8C-83A1-F6EECF244321}">
                <p14:modId xmlns:p14="http://schemas.microsoft.com/office/powerpoint/2010/main" val="2716217135"/>
              </p:ext>
            </p:extLst>
          </p:nvPr>
        </p:nvGraphicFramePr>
        <p:xfrm>
          <a:off x="34925" y="44450"/>
          <a:ext cx="9074150" cy="6891339"/>
        </p:xfrm>
        <a:graphic>
          <a:graphicData uri="http://schemas.openxmlformats.org/drawingml/2006/table">
            <a:tbl>
              <a:tblPr/>
              <a:tblGrid>
                <a:gridCol w="2932113">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84375">
                  <a:extLst>
                    <a:ext uri="{9D8B030D-6E8A-4147-A177-3AD203B41FA5}">
                      <a16:colId xmlns:a16="http://schemas.microsoft.com/office/drawing/2014/main" val="20002"/>
                    </a:ext>
                  </a:extLst>
                </a:gridCol>
                <a:gridCol w="2176462">
                  <a:extLst>
                    <a:ext uri="{9D8B030D-6E8A-4147-A177-3AD203B41FA5}">
                      <a16:colId xmlns:a16="http://schemas.microsoft.com/office/drawing/2014/main" val="20003"/>
                    </a:ext>
                  </a:extLst>
                </a:gridCol>
              </a:tblGrid>
              <a:tr h="550863">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b="1" i="0" u="sng" strike="noStrike" cap="none" normalizeH="0" baseline="0" dirty="0">
                          <a:ln>
                            <a:noFill/>
                          </a:ln>
                          <a:solidFill>
                            <a:schemeClr val="accent2"/>
                          </a:solidFill>
                          <a:effectLst/>
                          <a:latin typeface="Verdana" pitchFamily="34" charset="0"/>
                          <a:ea typeface="ＭＳ Ｐゴシック" pitchFamily="34" charset="-128"/>
                          <a:cs typeface="Times New Roman" pitchFamily="18" charset="0"/>
                        </a:rPr>
                        <a:t>ÖRNEK MANTIKSAL ÇERÇEVE</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6715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a:ln>
                            <a:noFill/>
                          </a:ln>
                          <a:solidFill>
                            <a:srgbClr val="000000"/>
                          </a:solidFill>
                          <a:effectLst/>
                          <a:latin typeface="Arial" pitchFamily="34" charset="0"/>
                          <a:ea typeface="ＭＳ Ｐゴシック" pitchFamily="34" charset="-128"/>
                          <a:cs typeface="Arial" pitchFamily="34" charset="0"/>
                        </a:rPr>
                        <a:t>Proje Kurgusu</a:t>
                      </a:r>
                      <a:endParaRPr kumimoji="0" lang="tr-TR" sz="1100" b="1" i="0" u="none" strike="noStrike" cap="none" normalizeH="0" baseline="0">
                        <a:ln>
                          <a:noFill/>
                        </a:ln>
                        <a:solidFill>
                          <a:srgbClr val="000000"/>
                        </a:solidFill>
                        <a:effectLst/>
                        <a:latin typeface="Times New Roman" pitchFamily="18" charset="0"/>
                        <a:ea typeface="ＭＳ Ｐゴシック" pitchFamily="34" charset="-128"/>
                        <a:cs typeface="Arial"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rgbClr val="000000"/>
                          </a:solidFill>
                          <a:effectLst/>
                          <a:latin typeface="Arial" pitchFamily="34" charset="0"/>
                          <a:ea typeface="Times New Roman" pitchFamily="18" charset="0"/>
                        </a:rPr>
                        <a:t>Başarı G</a:t>
                      </a:r>
                      <a:r>
                        <a:rPr kumimoji="0" lang="tr-TR" sz="1100" b="1" i="0" u="none" strike="noStrike" cap="none" normalizeH="0" baseline="0">
                          <a:ln>
                            <a:noFill/>
                          </a:ln>
                          <a:solidFill>
                            <a:srgbClr val="000000"/>
                          </a:solidFill>
                          <a:effectLst/>
                          <a:latin typeface="Verdana" pitchFamily="34" charset="0"/>
                          <a:ea typeface="Times New Roman" pitchFamily="18" charset="0"/>
                        </a:rPr>
                        <a:t>ö</a:t>
                      </a:r>
                      <a:r>
                        <a:rPr kumimoji="0" lang="tr-TR" sz="1100" b="1" i="0" u="none" strike="noStrike" cap="none" normalizeH="0" baseline="0">
                          <a:ln>
                            <a:noFill/>
                          </a:ln>
                          <a:solidFill>
                            <a:srgbClr val="000000"/>
                          </a:solidFill>
                          <a:effectLst/>
                          <a:latin typeface="Arial" pitchFamily="34" charset="0"/>
                          <a:ea typeface="Times New Roman" pitchFamily="18" charset="0"/>
                        </a:rPr>
                        <a:t>stergeleri</a:t>
                      </a:r>
                      <a:endParaRPr kumimoji="0" lang="tr-TR" sz="1100" b="1" i="0" u="none" strike="noStrike" cap="none" normalizeH="0" baseline="0">
                        <a:ln>
                          <a:noFill/>
                        </a:ln>
                        <a:solidFill>
                          <a:srgbClr val="000000"/>
                        </a:solidFill>
                        <a:effectLst/>
                        <a:latin typeface="Times New Roman" pitchFamily="18" charset="0"/>
                        <a:ea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rgbClr val="000000"/>
                          </a:solidFill>
                          <a:effectLst/>
                          <a:latin typeface="Arial" pitchFamily="34" charset="0"/>
                          <a:ea typeface="Times New Roman" pitchFamily="18" charset="0"/>
                        </a:rPr>
                        <a:t>Doğrulama Kaynakları</a:t>
                      </a:r>
                      <a:endParaRPr kumimoji="0" lang="tr-TR" sz="1100" b="1" i="0" u="none" strike="noStrike" cap="none" normalizeH="0" baseline="0">
                        <a:ln>
                          <a:noFill/>
                        </a:ln>
                        <a:solidFill>
                          <a:srgbClr val="000000"/>
                        </a:solidFill>
                        <a:effectLst/>
                        <a:latin typeface="Times New Roman" pitchFamily="18" charset="0"/>
                        <a:ea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rgbClr val="000000"/>
                          </a:solidFill>
                          <a:effectLst/>
                          <a:latin typeface="Arial" pitchFamily="34" charset="0"/>
                          <a:ea typeface="ＭＳ Ｐゴシック" pitchFamily="34" charset="-128"/>
                          <a:cs typeface="Arial" pitchFamily="34" charset="0"/>
                        </a:rPr>
                        <a:t>Riskler-</a:t>
                      </a:r>
                      <a:r>
                        <a:rPr kumimoji="0" lang="tr-TR" sz="1100" b="1" i="0" u="none" strike="noStrike" cap="none" normalizeH="0" baseline="0">
                          <a:ln>
                            <a:noFill/>
                          </a:ln>
                          <a:solidFill>
                            <a:srgbClr val="000000"/>
                          </a:solidFill>
                          <a:effectLst/>
                          <a:latin typeface="Arial" pitchFamily="34" charset="0"/>
                          <a:ea typeface="Times New Roman" pitchFamily="18" charset="0"/>
                        </a:rPr>
                        <a:t>Varsayımlar</a:t>
                      </a:r>
                      <a:endParaRPr kumimoji="0" lang="tr-TR" sz="1100" b="1" i="0" u="none" strike="noStrike" cap="none" normalizeH="0" baseline="0">
                        <a:ln>
                          <a:noFill/>
                        </a:ln>
                        <a:solidFill>
                          <a:srgbClr val="000000"/>
                        </a:solidFill>
                        <a:effectLst/>
                        <a:latin typeface="Times New Roman" pitchFamily="18" charset="0"/>
                        <a:ea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extLst>
                  <a:ext uri="{0D108BD9-81ED-4DB2-BD59-A6C34878D82A}">
                    <a16:rowId xmlns:a16="http://schemas.microsoft.com/office/drawing/2014/main" val="10001"/>
                  </a:ext>
                </a:extLst>
              </a:tr>
              <a:tr h="1187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chemeClr val="tx1"/>
                          </a:solidFill>
                          <a:effectLst/>
                          <a:latin typeface="Verdana" pitchFamily="34" charset="0"/>
                          <a:ea typeface="Times New Roman" pitchFamily="18" charset="0"/>
                        </a:rPr>
                        <a:t>Genel  Hedefler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a:ln>
                          <a:noFill/>
                        </a:ln>
                        <a:solidFill>
                          <a:schemeClr val="tx1"/>
                        </a:solidFill>
                        <a:effectLst/>
                        <a:latin typeface="Verdana"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Verdana" pitchFamily="34" charset="0"/>
                          <a:ea typeface="Times New Roman" pitchFamily="18" charset="0"/>
                        </a:rPr>
                        <a:t>Kırsal alanda kadının ekonomik ve sosyal hayata kazandırılmasının sağlanması </a:t>
                      </a:r>
                      <a:endParaRPr kumimoji="0" lang="en-US" sz="1000" b="1" i="0" u="none" strike="noStrike" cap="none" normalizeH="0" baseline="0">
                        <a:ln>
                          <a:noFill/>
                        </a:ln>
                        <a:solidFill>
                          <a:srgbClr val="000000"/>
                        </a:solidFill>
                        <a:effectLst/>
                        <a:latin typeface="Verdana" pitchFamily="34" charset="0"/>
                        <a:ea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Çalışan ve ailesine gelir getiren faaliyetler bulunan kadın sayısında artış sağlandı</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İşsizlik oranı azaldı</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Ailelerin gelir seviyelerin artış</a:t>
                      </a:r>
                      <a:endParaRPr kumimoji="0" lang="tr-TR" sz="1100" b="1" i="0" u="none" strike="noStrike" cap="none" normalizeH="0" baseline="0">
                        <a:ln>
                          <a:noFill/>
                        </a:ln>
                        <a:solidFill>
                          <a:schemeClr val="tx1"/>
                        </a:solidFill>
                        <a:effectLst/>
                        <a:latin typeface="Verdana" pitchFamily="34" charset="0"/>
                        <a:ea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Hane başına milli gelir rakamı</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Resmi ekonomik veriler</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İşsizlik verileri</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Times New Roman" pitchFamily="18" charset="0"/>
                        </a:rPr>
                        <a:t> </a:t>
                      </a:r>
                      <a:endParaRPr kumimoji="0" lang="tr-TR" sz="1100" b="1" i="0" u="none" strike="noStrike" cap="none" normalizeH="0" baseline="0">
                        <a:ln>
                          <a:noFill/>
                        </a:ln>
                        <a:solidFill>
                          <a:schemeClr val="tx1"/>
                        </a:solidFill>
                        <a:effectLst/>
                        <a:latin typeface="Verdana" pitchFamily="34" charset="0"/>
                        <a:ea typeface="ＭＳ Ｐゴシック" pitchFamily="34" charset="-128"/>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a:ln>
                          <a:noFill/>
                        </a:ln>
                        <a:solidFill>
                          <a:schemeClr val="tx1"/>
                        </a:solidFill>
                        <a:effectLst/>
                        <a:latin typeface="Verdana" pitchFamily="34" charset="0"/>
                        <a:ea typeface="ＭＳ Ｐゴシック" pitchFamily="34" charset="-128"/>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2"/>
                  </a:ext>
                </a:extLst>
              </a:tr>
              <a:tr h="21034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chemeClr val="tx1"/>
                          </a:solidFill>
                          <a:effectLst/>
                          <a:latin typeface="Verdana" pitchFamily="34" charset="0"/>
                          <a:ea typeface="Times New Roman" pitchFamily="18" charset="0"/>
                        </a:rPr>
                        <a:t>Özel Amaç</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a:ln>
                          <a:noFill/>
                        </a:ln>
                        <a:solidFill>
                          <a:schemeClr val="tx1"/>
                        </a:solidFill>
                        <a:effectLst/>
                        <a:latin typeface="Verdana"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chemeClr val="tx1"/>
                          </a:solidFill>
                          <a:effectLst/>
                          <a:latin typeface="Verdana" pitchFamily="34" charset="0"/>
                          <a:ea typeface="Times New Roman" pitchFamily="18" charset="0"/>
                        </a:rPr>
                        <a:t>Gelir getirici faaliyetler ile kadının aile geçimine katkı sağlaması</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a:ln>
                          <a:noFill/>
                        </a:ln>
                        <a:solidFill>
                          <a:schemeClr val="tx1"/>
                        </a:solidFill>
                        <a:effectLst/>
                        <a:latin typeface="Verdana"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chemeClr val="tx1"/>
                          </a:solidFill>
                          <a:effectLst/>
                          <a:latin typeface="Verdana" pitchFamily="34" charset="0"/>
                          <a:ea typeface="Times New Roman" pitchFamily="18" charset="0"/>
                        </a:rPr>
                        <a:t>Meslek eğitimi ile kadının işgücüne katılımının  sağlanması</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a:ln>
                          <a:noFill/>
                        </a:ln>
                        <a:solidFill>
                          <a:schemeClr val="tx1"/>
                        </a:solidFill>
                        <a:effectLst/>
                        <a:latin typeface="Verdana" pitchFamily="34" charset="0"/>
                        <a:ea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20 kadın arıcılık ile gelir etmeye başladı</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20 kadın halı-kilim dokuma ile gelir elde etmeye başladı</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20 kadın yöresel mutfak ürünlerini satarak kazanç elde ediyor</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20 kadın mesleki eğitim  alarak istihdam edildi</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Aracılıktan eldi edilen geliri gösteren resmi veriler</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Kayıtlı kadın istihdamı</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Kadın işletmecilerin gelir beyanı</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Kooperatif gelir beyanı</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Varsayımlar-Riskler:</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Hedef grubun projeye ilgi göstermesi</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Genç kızların ailelerinin desteği</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Arıcılığın yapılmasına destek olan doğal dengenin sürmesi</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Ekonomik istikrarın sürmesi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3"/>
                  </a:ext>
                </a:extLst>
              </a:tr>
              <a:tr h="2378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chemeClr val="tx1"/>
                          </a:solidFill>
                          <a:effectLst/>
                          <a:latin typeface="Verdana" pitchFamily="34" charset="0"/>
                          <a:ea typeface="Times New Roman" pitchFamily="18" charset="0"/>
                        </a:rPr>
                        <a:t> Sonuçlar</a:t>
                      </a:r>
                      <a:endParaRPr kumimoji="0" lang="tr-TR" sz="1100" b="0" i="0" u="none" strike="noStrike" cap="none" normalizeH="0" baseline="0">
                        <a:ln>
                          <a:noFill/>
                        </a:ln>
                        <a:solidFill>
                          <a:schemeClr val="tx1"/>
                        </a:solidFill>
                        <a:effectLst/>
                        <a:latin typeface="Verdana"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a:ln>
                          <a:noFill/>
                        </a:ln>
                        <a:solidFill>
                          <a:srgbClr val="000000"/>
                        </a:solidFill>
                        <a:effectLst/>
                        <a:latin typeface="Verdana"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rgbClr val="000000"/>
                          </a:solidFill>
                          <a:effectLst/>
                          <a:latin typeface="Verdana" pitchFamily="34" charset="0"/>
                          <a:ea typeface="Times New Roman" pitchFamily="18" charset="0"/>
                        </a:rPr>
                        <a:t>Kadınların  yerel gelir getirici mesleki becerileri geliştirildi ve   bilgilenmeleri sağlandı. </a:t>
                      </a:r>
                      <a:endParaRPr kumimoji="0" lang="tr-TR" sz="1100" b="1" i="0" u="none" strike="noStrike" cap="none" normalizeH="0" baseline="0">
                        <a:ln>
                          <a:noFill/>
                        </a:ln>
                        <a:solidFill>
                          <a:schemeClr val="tx1"/>
                        </a:solidFill>
                        <a:effectLst/>
                        <a:latin typeface="Verdana"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a:ln>
                          <a:noFill/>
                        </a:ln>
                        <a:solidFill>
                          <a:schemeClr val="tx1"/>
                        </a:solidFill>
                        <a:effectLst/>
                        <a:latin typeface="Verdana"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rgbClr val="000000"/>
                          </a:solidFill>
                          <a:effectLst/>
                          <a:latin typeface="Verdana" pitchFamily="34" charset="0"/>
                          <a:ea typeface="Times New Roman" pitchFamily="18" charset="0"/>
                        </a:rPr>
                        <a:t>Gelir getirici faaliyetlere yönelik  yerel  kapasite güçlendirildi.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a:ln>
                          <a:noFill/>
                        </a:ln>
                        <a:solidFill>
                          <a:srgbClr val="000000"/>
                        </a:solidFill>
                        <a:effectLst/>
                        <a:latin typeface="Verdana" pitchFamily="34" charset="0"/>
                        <a:ea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Kadın meslek eğitim merkezi kuruldu</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20 kadına arıcılık eğitimi verildi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20 kadına halı-kilim dokuma eğitimi sağlandı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20 kadına pazarlanabilir yöresel mutfak ürünlerini eğitimi sağlandı</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60 kadına pazarlama eğitimi ve danışmanlığı verildi</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Kadın kooperatifi kuruldu</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rPr>
                        <a:t>İki çalışma gezisi yapıldı</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a:ln>
                          <a:noFill/>
                        </a:ln>
                        <a:solidFill>
                          <a:schemeClr val="tx1"/>
                        </a:solidFill>
                        <a:effectLst/>
                        <a:latin typeface="Verdana" pitchFamily="34" charset="0"/>
                        <a:ea typeface="ＭＳ Ｐゴシック" pitchFamily="34" charset="-128"/>
                        <a:cs typeface="Arial"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Eğitim tutanakları</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Toplantı kayıtları</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Danışmanlık faturaları</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Proje raporları</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Çalışma gezisi raporu</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a:ln>
                          <a:noFill/>
                        </a:ln>
                        <a:solidFill>
                          <a:schemeClr val="tx1"/>
                        </a:solidFill>
                        <a:effectLst/>
                        <a:latin typeface="Verdana" pitchFamily="34" charset="0"/>
                        <a:ea typeface="ＭＳ Ｐゴシック" pitchFamily="34"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a:ln>
                          <a:noFill/>
                        </a:ln>
                        <a:solidFill>
                          <a:schemeClr val="tx1"/>
                        </a:solidFill>
                        <a:effectLst/>
                        <a:latin typeface="Verdana" pitchFamily="34" charset="0"/>
                        <a:ea typeface="ＭＳ Ｐゴシック" pitchFamily="34" charset="-128"/>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Varsayımlar-Riskler:</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Hedef grubun projeye ilgi göstermesi</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Genç kızların ailelerinin desteği</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Arıcılığın yapılmasına destek olan doğal dengenin sürmesi</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rPr>
                        <a:t>Ekonomik istikrarın sürmesi</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tr-TR" sz="1100" b="1" i="0" u="none" strike="noStrike" cap="none" normalizeH="0" baseline="0">
                        <a:ln>
                          <a:noFill/>
                        </a:ln>
                        <a:solidFill>
                          <a:schemeClr val="tx1"/>
                        </a:solidFill>
                        <a:effectLst/>
                        <a:latin typeface="Verdana" pitchFamily="34" charset="0"/>
                        <a:ea typeface="ＭＳ Ｐゴシック" pitchFamily="34" charset="-128"/>
                        <a:cs typeface="Arial" pitchFamily="34"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432010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302176B-0E47-46AC-8F43-DAB4B8A37D06}" type="slidenum">
              <a:rPr lang="tr-TR" smtClean="0"/>
              <a:pPr/>
              <a:t>34</a:t>
            </a:fld>
            <a:endParaRPr lang="tr-TR"/>
          </a:p>
        </p:txBody>
      </p:sp>
      <p:sp>
        <p:nvSpPr>
          <p:cNvPr id="415746" name="Rectangle 2" descr="Canvas"/>
          <p:cNvSpPr>
            <a:spLocks noGrp="1" noChangeArrowheads="1"/>
          </p:cNvSpPr>
          <p:nvPr>
            <p:ph type="title" idx="4294967295"/>
          </p:nvPr>
        </p:nvSpPr>
        <p:spPr>
          <a:xfrm>
            <a:off x="0" y="1412875"/>
            <a:ext cx="8785225" cy="792163"/>
          </a:xfrm>
          <a:blipFill dpi="0" rotWithShape="1">
            <a:blip r:embed="rId3"/>
            <a:srcRect/>
            <a:tile tx="0" ty="0" sx="100000" sy="100000" flip="none" algn="tl"/>
          </a:blipFill>
        </p:spPr>
        <p:txBody>
          <a:bodyPr>
            <a:normAutofit fontScale="90000"/>
          </a:bodyPr>
          <a:lstStyle/>
          <a:p>
            <a:pPr eaLnBrk="1" hangingPunct="1"/>
            <a:r>
              <a:rPr lang="tr-TR" sz="2400">
                <a:solidFill>
                  <a:schemeClr val="hlink"/>
                </a:solidFill>
                <a:effectLst>
                  <a:outerShdw blurRad="38100" dist="38100" dir="2700000" algn="tl">
                    <a:srgbClr val="C0C0C0"/>
                  </a:outerShdw>
                </a:effectLst>
                <a:ea typeface="ＭＳ Ｐゴシック" pitchFamily="34" charset="-128"/>
              </a:rPr>
              <a:t>Doğrulama Kaynakları &gt; Sonuçları nasıl ispatlarım?</a:t>
            </a:r>
          </a:p>
        </p:txBody>
      </p:sp>
      <p:graphicFrame>
        <p:nvGraphicFramePr>
          <p:cNvPr id="347189" name="Group 53"/>
          <p:cNvGraphicFramePr>
            <a:graphicFrameLocks noGrp="1"/>
          </p:cNvGraphicFramePr>
          <p:nvPr>
            <p:extLst>
              <p:ext uri="{D42A27DB-BD31-4B8C-83A1-F6EECF244321}">
                <p14:modId xmlns:p14="http://schemas.microsoft.com/office/powerpoint/2010/main" val="1360596092"/>
              </p:ext>
            </p:extLst>
          </p:nvPr>
        </p:nvGraphicFramePr>
        <p:xfrm>
          <a:off x="34925" y="44450"/>
          <a:ext cx="9074150" cy="6813549"/>
        </p:xfrm>
        <a:graphic>
          <a:graphicData uri="http://schemas.openxmlformats.org/drawingml/2006/table">
            <a:tbl>
              <a:tblPr/>
              <a:tblGrid>
                <a:gridCol w="2932113">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84375">
                  <a:extLst>
                    <a:ext uri="{9D8B030D-6E8A-4147-A177-3AD203B41FA5}">
                      <a16:colId xmlns:a16="http://schemas.microsoft.com/office/drawing/2014/main" val="20002"/>
                    </a:ext>
                  </a:extLst>
                </a:gridCol>
                <a:gridCol w="2176462">
                  <a:extLst>
                    <a:ext uri="{9D8B030D-6E8A-4147-A177-3AD203B41FA5}">
                      <a16:colId xmlns:a16="http://schemas.microsoft.com/office/drawing/2014/main" val="20003"/>
                    </a:ext>
                  </a:extLst>
                </a:gridCol>
              </a:tblGrid>
              <a:tr h="593690">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b="1" i="0" u="sng" strike="noStrike" cap="none" normalizeH="0" baseline="0" dirty="0">
                          <a:ln>
                            <a:noFill/>
                          </a:ln>
                          <a:solidFill>
                            <a:schemeClr val="accent2"/>
                          </a:solidFill>
                          <a:effectLst/>
                          <a:latin typeface="Verdana" pitchFamily="34" charset="0"/>
                          <a:ea typeface="ＭＳ Ｐゴシック" pitchFamily="34" charset="-128"/>
                          <a:cs typeface="Times New Roman" pitchFamily="18" charset="0"/>
                        </a:rPr>
                        <a:t>ÖRNEK MANTIKSAL ÇERÇEVE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7250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a:ln>
                            <a:noFill/>
                          </a:ln>
                          <a:solidFill>
                            <a:srgbClr val="000000"/>
                          </a:solidFill>
                          <a:effectLst/>
                          <a:latin typeface="Arial" pitchFamily="34" charset="0"/>
                          <a:ea typeface="ＭＳ Ｐゴシック" pitchFamily="34" charset="-128"/>
                          <a:cs typeface="Arial" pitchFamily="34" charset="0"/>
                        </a:rPr>
                        <a:t>Proje Kurgusu</a:t>
                      </a:r>
                      <a:endParaRPr kumimoji="0" lang="tr-TR" sz="1100" b="1" i="0" u="none" strike="noStrike" cap="none" normalizeH="0" baseline="0">
                        <a:ln>
                          <a:noFill/>
                        </a:ln>
                        <a:solidFill>
                          <a:srgbClr val="000000"/>
                        </a:solidFill>
                        <a:effectLst/>
                        <a:latin typeface="Times New Roman" pitchFamily="18" charset="0"/>
                        <a:ea typeface="ＭＳ Ｐゴシック" pitchFamily="34" charset="-128"/>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rgbClr val="000000"/>
                          </a:solidFill>
                          <a:effectLst/>
                          <a:latin typeface="Arial" pitchFamily="34" charset="0"/>
                          <a:ea typeface="Times New Roman" pitchFamily="18" charset="0"/>
                        </a:rPr>
                        <a:t>Başarı G</a:t>
                      </a:r>
                      <a:r>
                        <a:rPr kumimoji="0" lang="tr-TR" sz="1100" b="1" i="0" u="none" strike="noStrike" cap="none" normalizeH="0" baseline="0">
                          <a:ln>
                            <a:noFill/>
                          </a:ln>
                          <a:solidFill>
                            <a:srgbClr val="000000"/>
                          </a:solidFill>
                          <a:effectLst/>
                          <a:latin typeface="Verdana" pitchFamily="34" charset="0"/>
                          <a:ea typeface="Times New Roman" pitchFamily="18" charset="0"/>
                        </a:rPr>
                        <a:t>ö</a:t>
                      </a:r>
                      <a:r>
                        <a:rPr kumimoji="0" lang="tr-TR" sz="1100" b="1" i="0" u="none" strike="noStrike" cap="none" normalizeH="0" baseline="0">
                          <a:ln>
                            <a:noFill/>
                          </a:ln>
                          <a:solidFill>
                            <a:srgbClr val="000000"/>
                          </a:solidFill>
                          <a:effectLst/>
                          <a:latin typeface="Arial" pitchFamily="34" charset="0"/>
                          <a:ea typeface="Times New Roman" pitchFamily="18" charset="0"/>
                        </a:rPr>
                        <a:t>stergeleri</a:t>
                      </a:r>
                      <a:endParaRPr kumimoji="0" lang="tr-TR" sz="1100" b="1" i="0" u="none" strike="noStrike" cap="none" normalizeH="0" baseline="0">
                        <a:ln>
                          <a:noFill/>
                        </a:ln>
                        <a:solidFill>
                          <a:srgbClr val="000000"/>
                        </a:solidFill>
                        <a:effectLst/>
                        <a:latin typeface="Times New Roman" pitchFamily="18" charset="0"/>
                        <a:ea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rgbClr val="000000"/>
                          </a:solidFill>
                          <a:effectLst/>
                          <a:latin typeface="Arial" pitchFamily="34" charset="0"/>
                          <a:ea typeface="Times New Roman" pitchFamily="18" charset="0"/>
                        </a:rPr>
                        <a:t>Doğrulama Kaynakları</a:t>
                      </a:r>
                      <a:endParaRPr kumimoji="0" lang="tr-TR" sz="1100" b="1" i="0" u="none" strike="noStrike" cap="none" normalizeH="0" baseline="0">
                        <a:ln>
                          <a:noFill/>
                        </a:ln>
                        <a:solidFill>
                          <a:srgbClr val="000000"/>
                        </a:solidFill>
                        <a:effectLst/>
                        <a:latin typeface="Times New Roman" pitchFamily="18" charset="0"/>
                        <a:ea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rgbClr val="000000"/>
                          </a:solidFill>
                          <a:effectLst/>
                          <a:latin typeface="Arial" pitchFamily="34" charset="0"/>
                          <a:ea typeface="ＭＳ Ｐゴシック" pitchFamily="34" charset="-128"/>
                          <a:cs typeface="Arial" pitchFamily="34" charset="0"/>
                        </a:rPr>
                        <a:t>Riskler-</a:t>
                      </a:r>
                      <a:r>
                        <a:rPr kumimoji="0" lang="tr-TR" sz="1100" b="1" i="0" u="none" strike="noStrike" cap="none" normalizeH="0" baseline="0">
                          <a:ln>
                            <a:noFill/>
                          </a:ln>
                          <a:solidFill>
                            <a:srgbClr val="000000"/>
                          </a:solidFill>
                          <a:effectLst/>
                          <a:latin typeface="Arial" pitchFamily="34" charset="0"/>
                          <a:ea typeface="Times New Roman" pitchFamily="18" charset="0"/>
                        </a:rPr>
                        <a:t>Varsayımlar</a:t>
                      </a:r>
                      <a:endParaRPr kumimoji="0" lang="tr-TR" sz="1100" b="1" i="0" u="none" strike="noStrike" cap="none" normalizeH="0" baseline="0">
                        <a:ln>
                          <a:noFill/>
                        </a:ln>
                        <a:solidFill>
                          <a:srgbClr val="000000"/>
                        </a:solidFill>
                        <a:effectLst/>
                        <a:latin typeface="Times New Roman" pitchFamily="18" charset="0"/>
                        <a:ea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9B"/>
                    </a:solidFill>
                  </a:tcPr>
                </a:tc>
                <a:extLst>
                  <a:ext uri="{0D108BD9-81ED-4DB2-BD59-A6C34878D82A}">
                    <a16:rowId xmlns:a16="http://schemas.microsoft.com/office/drawing/2014/main" val="10001"/>
                  </a:ext>
                </a:extLst>
              </a:tr>
              <a:tr h="5494856">
                <a:tc>
                  <a:txBody>
                    <a:bodyPr/>
                    <a:lstStyle/>
                    <a:p>
                      <a:pPr marL="381000" marR="0" lvl="0" indent="-38100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a:ln>
                            <a:noFill/>
                          </a:ln>
                          <a:solidFill>
                            <a:schemeClr val="tx1"/>
                          </a:solidFill>
                          <a:effectLst/>
                          <a:latin typeface="Verdana" pitchFamily="34" charset="0"/>
                          <a:ea typeface="Times New Roman" pitchFamily="18" charset="0"/>
                        </a:rPr>
                        <a:t>Faaliyet Bileşenleri</a:t>
                      </a:r>
                    </a:p>
                    <a:p>
                      <a:pPr marL="381000" marR="0" lvl="0" indent="-38100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a:ln>
                          <a:noFill/>
                        </a:ln>
                        <a:solidFill>
                          <a:schemeClr val="tx1"/>
                        </a:solidFill>
                        <a:effectLst/>
                        <a:latin typeface="Verdana" pitchFamily="34" charset="0"/>
                        <a:ea typeface="Times New Roman" pitchFamily="18" charset="0"/>
                      </a:endParaRPr>
                    </a:p>
                    <a:p>
                      <a:pPr marL="381000" marR="0" lvl="0" indent="-381000" algn="l" defTabSz="914400" rtl="0" eaLnBrk="1" fontAlgn="base" latinLnBrk="0" hangingPunct="1">
                        <a:lnSpc>
                          <a:spcPct val="100000"/>
                        </a:lnSpc>
                        <a:spcBef>
                          <a:spcPct val="20000"/>
                        </a:spcBef>
                        <a:spcAft>
                          <a:spcPct val="0"/>
                        </a:spcAft>
                        <a:buClrTx/>
                        <a:buSzTx/>
                        <a:buFontTx/>
                        <a:buAutoNum type="arabicPeriod"/>
                        <a:tabLst/>
                      </a:pPr>
                      <a:r>
                        <a:rPr kumimoji="0" lang="tr-TR" sz="1000" b="1" i="0" u="none" strike="noStrike" cap="none" normalizeH="0" baseline="0">
                          <a:ln>
                            <a:noFill/>
                          </a:ln>
                          <a:solidFill>
                            <a:srgbClr val="000000"/>
                          </a:solidFill>
                          <a:effectLst/>
                          <a:latin typeface="Verdana" pitchFamily="34" charset="0"/>
                          <a:ea typeface="Times New Roman" pitchFamily="18" charset="0"/>
                        </a:rPr>
                        <a:t>Hazırlık faaliyetleri </a:t>
                      </a:r>
                    </a:p>
                    <a:p>
                      <a:pPr marL="381000" marR="0" lvl="0" indent="-381000" algn="l" defTabSz="914400" rtl="0" eaLnBrk="1" fontAlgn="base" latinLnBrk="0" hangingPunct="1">
                        <a:lnSpc>
                          <a:spcPct val="100000"/>
                        </a:lnSpc>
                        <a:spcBef>
                          <a:spcPct val="20000"/>
                        </a:spcBef>
                        <a:spcAft>
                          <a:spcPct val="0"/>
                        </a:spcAft>
                        <a:buClrTx/>
                        <a:buSzTx/>
                        <a:buFontTx/>
                        <a:buAutoNum type="arabicPeriod"/>
                        <a:tabLst/>
                      </a:pPr>
                      <a:r>
                        <a:rPr kumimoji="0" lang="tr-TR" sz="1000" b="1" i="0" u="none" strike="noStrike" cap="none" normalizeH="0" baseline="0">
                          <a:ln>
                            <a:noFill/>
                          </a:ln>
                          <a:solidFill>
                            <a:srgbClr val="000000"/>
                          </a:solidFill>
                          <a:effectLst/>
                          <a:latin typeface="Verdana" pitchFamily="34" charset="0"/>
                          <a:ea typeface="Times New Roman" pitchFamily="18" charset="0"/>
                        </a:rPr>
                        <a:t>Proje için gerekli eğitim ekipmanının temin edilmesi </a:t>
                      </a:r>
                    </a:p>
                    <a:p>
                      <a:pPr marL="381000" marR="0" lvl="0" indent="-381000" algn="l" defTabSz="914400" rtl="0" eaLnBrk="1" fontAlgn="base" latinLnBrk="0" hangingPunct="1">
                        <a:lnSpc>
                          <a:spcPct val="100000"/>
                        </a:lnSpc>
                        <a:spcBef>
                          <a:spcPct val="20000"/>
                        </a:spcBef>
                        <a:spcAft>
                          <a:spcPct val="0"/>
                        </a:spcAft>
                        <a:buClrTx/>
                        <a:buSzTx/>
                        <a:buFontTx/>
                        <a:buAutoNum type="arabicPeriod"/>
                        <a:tabLst/>
                      </a:pPr>
                      <a:r>
                        <a:rPr kumimoji="0" lang="tr-TR" sz="1000" b="1" i="0" u="none" strike="noStrike" cap="none" normalizeH="0" baseline="0">
                          <a:ln>
                            <a:noFill/>
                          </a:ln>
                          <a:solidFill>
                            <a:srgbClr val="000000"/>
                          </a:solidFill>
                          <a:effectLst/>
                          <a:latin typeface="Verdana" pitchFamily="34" charset="0"/>
                          <a:ea typeface="Times New Roman" pitchFamily="18" charset="0"/>
                        </a:rPr>
                        <a:t>Tanıtım ve bilgilendirme çalışmaları</a:t>
                      </a:r>
                    </a:p>
                    <a:p>
                      <a:pPr marL="381000" marR="0" lvl="0" indent="-381000" algn="l" defTabSz="914400" rtl="0" eaLnBrk="1" fontAlgn="base" latinLnBrk="0" hangingPunct="1">
                        <a:lnSpc>
                          <a:spcPct val="100000"/>
                        </a:lnSpc>
                        <a:spcBef>
                          <a:spcPct val="20000"/>
                        </a:spcBef>
                        <a:spcAft>
                          <a:spcPct val="0"/>
                        </a:spcAft>
                        <a:buClrTx/>
                        <a:buSzTx/>
                        <a:buFontTx/>
                        <a:buAutoNum type="arabicPeriod"/>
                        <a:tabLst/>
                      </a:pPr>
                      <a:r>
                        <a:rPr kumimoji="0" lang="tr-TR" sz="1000" b="1" i="0" u="none" strike="noStrike" cap="none" normalizeH="0" baseline="0">
                          <a:ln>
                            <a:noFill/>
                          </a:ln>
                          <a:solidFill>
                            <a:srgbClr val="000000"/>
                          </a:solidFill>
                          <a:effectLst/>
                          <a:latin typeface="Verdana" pitchFamily="34" charset="0"/>
                          <a:ea typeface="Times New Roman" pitchFamily="18" charset="0"/>
                        </a:rPr>
                        <a:t>Kadın Meslek Eğitim Merkezi  Renovasyonu</a:t>
                      </a:r>
                    </a:p>
                    <a:p>
                      <a:pPr marL="381000" marR="0" lvl="0" indent="-381000" algn="l" defTabSz="914400" rtl="0" eaLnBrk="1" fontAlgn="base" latinLnBrk="0" hangingPunct="1">
                        <a:lnSpc>
                          <a:spcPct val="100000"/>
                        </a:lnSpc>
                        <a:spcBef>
                          <a:spcPct val="20000"/>
                        </a:spcBef>
                        <a:spcAft>
                          <a:spcPct val="0"/>
                        </a:spcAft>
                        <a:buClrTx/>
                        <a:buSzTx/>
                        <a:buFontTx/>
                        <a:buAutoNum type="arabicPeriod"/>
                        <a:tabLst/>
                      </a:pPr>
                      <a:r>
                        <a:rPr kumimoji="0" lang="tr-TR" sz="1000" b="1" i="0" u="none" strike="noStrike" cap="none" normalizeH="0" baseline="0">
                          <a:ln>
                            <a:noFill/>
                          </a:ln>
                          <a:solidFill>
                            <a:srgbClr val="000000"/>
                          </a:solidFill>
                          <a:effectLst/>
                          <a:latin typeface="Verdana" pitchFamily="34" charset="0"/>
                          <a:ea typeface="Times New Roman" pitchFamily="18" charset="0"/>
                        </a:rPr>
                        <a:t>Meslek eğitimi kurslarının düzenlenmesi</a:t>
                      </a:r>
                    </a:p>
                    <a:p>
                      <a:pPr marL="381000" marR="0" lvl="0" indent="-381000" algn="l" defTabSz="914400" rtl="0" eaLnBrk="1" fontAlgn="base" latinLnBrk="0" hangingPunct="1">
                        <a:lnSpc>
                          <a:spcPct val="100000"/>
                        </a:lnSpc>
                        <a:spcBef>
                          <a:spcPct val="20000"/>
                        </a:spcBef>
                        <a:spcAft>
                          <a:spcPct val="0"/>
                        </a:spcAft>
                        <a:buClrTx/>
                        <a:buSzTx/>
                        <a:buFontTx/>
                        <a:buAutoNum type="arabicPeriod"/>
                        <a:tabLst/>
                      </a:pPr>
                      <a:r>
                        <a:rPr kumimoji="0" lang="tr-TR" sz="1000" b="1" i="0" u="none" strike="noStrike" cap="none" normalizeH="0" baseline="0">
                          <a:ln>
                            <a:noFill/>
                          </a:ln>
                          <a:solidFill>
                            <a:srgbClr val="000000"/>
                          </a:solidFill>
                          <a:effectLst/>
                          <a:latin typeface="Verdana" pitchFamily="34" charset="0"/>
                          <a:ea typeface="Times New Roman" pitchFamily="18" charset="0"/>
                        </a:rPr>
                        <a:t>Arıcılık/halı-kilim/yöresel mutfak gibi konularda eğitimler düzenlenmesi</a:t>
                      </a:r>
                    </a:p>
                    <a:p>
                      <a:pPr marL="381000" marR="0" lvl="0" indent="-381000" algn="l" defTabSz="914400" rtl="0" eaLnBrk="1" fontAlgn="base" latinLnBrk="0" hangingPunct="1">
                        <a:lnSpc>
                          <a:spcPct val="100000"/>
                        </a:lnSpc>
                        <a:spcBef>
                          <a:spcPct val="20000"/>
                        </a:spcBef>
                        <a:spcAft>
                          <a:spcPct val="0"/>
                        </a:spcAft>
                        <a:buClrTx/>
                        <a:buSzTx/>
                        <a:buFontTx/>
                        <a:buAutoNum type="arabicPeriod"/>
                        <a:tabLst/>
                      </a:pPr>
                      <a:r>
                        <a:rPr kumimoji="0" lang="tr-TR" sz="1000" b="1" i="0" u="none" strike="noStrike" cap="none" normalizeH="0" baseline="0">
                          <a:ln>
                            <a:noFill/>
                          </a:ln>
                          <a:solidFill>
                            <a:srgbClr val="000000"/>
                          </a:solidFill>
                          <a:effectLst/>
                          <a:latin typeface="Verdana" pitchFamily="34" charset="0"/>
                          <a:ea typeface="Times New Roman" pitchFamily="18" charset="0"/>
                        </a:rPr>
                        <a:t>Eğitim alan kızların pazarlama eğitimleri ve danışmanlığı</a:t>
                      </a:r>
                    </a:p>
                    <a:p>
                      <a:pPr marL="381000" marR="0" lvl="0" indent="-381000" algn="l" defTabSz="914400" rtl="0" eaLnBrk="1" fontAlgn="base" latinLnBrk="0" hangingPunct="1">
                        <a:lnSpc>
                          <a:spcPct val="100000"/>
                        </a:lnSpc>
                        <a:spcBef>
                          <a:spcPct val="20000"/>
                        </a:spcBef>
                        <a:spcAft>
                          <a:spcPct val="0"/>
                        </a:spcAft>
                        <a:buClrTx/>
                        <a:buSzTx/>
                        <a:buFontTx/>
                        <a:buAutoNum type="arabicPeriod"/>
                        <a:tabLst/>
                      </a:pPr>
                      <a:r>
                        <a:rPr kumimoji="0" lang="tr-TR" sz="1000" b="1" i="0" u="none" strike="noStrike" cap="none" normalizeH="0" baseline="0">
                          <a:ln>
                            <a:noFill/>
                          </a:ln>
                          <a:solidFill>
                            <a:srgbClr val="000000"/>
                          </a:solidFill>
                          <a:effectLst/>
                          <a:latin typeface="Verdana" pitchFamily="34" charset="0"/>
                          <a:ea typeface="Times New Roman" pitchFamily="18" charset="0"/>
                        </a:rPr>
                        <a:t>Kooperatif kurulması için teknik destek sağlanması</a:t>
                      </a:r>
                    </a:p>
                    <a:p>
                      <a:pPr marL="381000" marR="0" lvl="0" indent="-381000" algn="l" defTabSz="914400" rtl="0" eaLnBrk="1" fontAlgn="base" latinLnBrk="0" hangingPunct="1">
                        <a:lnSpc>
                          <a:spcPct val="100000"/>
                        </a:lnSpc>
                        <a:spcBef>
                          <a:spcPct val="20000"/>
                        </a:spcBef>
                        <a:spcAft>
                          <a:spcPct val="0"/>
                        </a:spcAft>
                        <a:buClrTx/>
                        <a:buSzTx/>
                        <a:buFontTx/>
                        <a:buAutoNum type="arabicPeriod"/>
                        <a:tabLst/>
                      </a:pPr>
                      <a:r>
                        <a:rPr kumimoji="0" lang="tr-TR" sz="1000" b="1" i="0" u="none" strike="noStrike" cap="none" normalizeH="0" baseline="0">
                          <a:ln>
                            <a:noFill/>
                          </a:ln>
                          <a:solidFill>
                            <a:srgbClr val="000000"/>
                          </a:solidFill>
                          <a:effectLst/>
                          <a:latin typeface="Verdana" pitchFamily="34" charset="0"/>
                          <a:ea typeface="Times New Roman" pitchFamily="18" charset="0"/>
                        </a:rPr>
                        <a:t> İyi uygulamaları görmek için Beypazarı ve Safranbolu</a:t>
                      </a:r>
                      <a:r>
                        <a:rPr kumimoji="0" lang="ja-JP" altLang="tr-TR" sz="1000" b="1" i="0" u="none" strike="noStrike" cap="none" normalizeH="0" baseline="0">
                          <a:ln>
                            <a:noFill/>
                          </a:ln>
                          <a:solidFill>
                            <a:srgbClr val="000000"/>
                          </a:solidFill>
                          <a:effectLst/>
                          <a:latin typeface="Verdana" pitchFamily="34" charset="0"/>
                          <a:ea typeface="Times New Roman" pitchFamily="18" charset="0"/>
                        </a:rPr>
                        <a:t>’</a:t>
                      </a:r>
                      <a:r>
                        <a:rPr kumimoji="0" lang="tr-TR" altLang="ja-JP" sz="1000" b="1" i="0" u="none" strike="noStrike" cap="none" normalizeH="0" baseline="0">
                          <a:ln>
                            <a:noFill/>
                          </a:ln>
                          <a:solidFill>
                            <a:srgbClr val="000000"/>
                          </a:solidFill>
                          <a:effectLst/>
                          <a:latin typeface="Verdana" pitchFamily="34" charset="0"/>
                          <a:ea typeface="Times New Roman" pitchFamily="18" charset="0"/>
                          <a:cs typeface="Arial" pitchFamily="34" charset="0"/>
                        </a:rPr>
                        <a:t>ya çalışma gezisi</a:t>
                      </a:r>
                    </a:p>
                    <a:p>
                      <a:pPr marL="381000" marR="0" lvl="0" indent="-38100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a:ln>
                          <a:noFill/>
                        </a:ln>
                        <a:solidFill>
                          <a:schemeClr val="tx1"/>
                        </a:solidFill>
                        <a:effectLst/>
                        <a:latin typeface="Verdana" pitchFamily="34" charset="0"/>
                        <a:ea typeface="Times New Roman" pitchFamily="18" charset="0"/>
                        <a:cs typeface="Arial" pitchFamily="34" charset="0"/>
                      </a:endParaRPr>
                    </a:p>
                    <a:p>
                      <a:pPr marL="381000" marR="0" lvl="0" indent="-381000" algn="l" defTabSz="914400" rtl="0" eaLnBrk="0" fontAlgn="base" latinLnBrk="0" hangingPunct="0">
                        <a:lnSpc>
                          <a:spcPct val="100000"/>
                        </a:lnSpc>
                        <a:spcBef>
                          <a:spcPct val="0"/>
                        </a:spcBef>
                        <a:spcAft>
                          <a:spcPct val="0"/>
                        </a:spcAft>
                        <a:buClrTx/>
                        <a:buSzTx/>
                        <a:buFontTx/>
                        <a:buNone/>
                        <a:tabLst/>
                      </a:pPr>
                      <a:endParaRPr kumimoji="0" lang="tr-TR" sz="11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381000" marR="0" lvl="0" indent="-38100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Times New Roman" pitchFamily="18" charset="0"/>
                        </a:rPr>
                        <a:t>Araçlar:</a:t>
                      </a:r>
                    </a:p>
                    <a:p>
                      <a:pPr marL="381000" marR="0" lvl="0" indent="-381000" algn="l" defTabSz="914400" rtl="0" eaLnBrk="1" fontAlgn="base" latinLnBrk="0" hangingPunct="1">
                        <a:lnSpc>
                          <a:spcPct val="100000"/>
                        </a:lnSpc>
                        <a:spcBef>
                          <a:spcPct val="0"/>
                        </a:spcBef>
                        <a:spcAft>
                          <a:spcPct val="0"/>
                        </a:spcAft>
                        <a:buClrTx/>
                        <a:buSzTx/>
                        <a:buFontTx/>
                        <a:buAutoNum type="arabicPeriod"/>
                        <a:tabLst/>
                      </a:pPr>
                      <a:r>
                        <a:rPr kumimoji="0" lang="tr-TR" sz="1100" b="1" i="0" u="none" strike="noStrike" cap="none" normalizeH="0" baseline="0" dirty="0">
                          <a:ln>
                            <a:noFill/>
                          </a:ln>
                          <a:solidFill>
                            <a:schemeClr val="tx1"/>
                          </a:solidFill>
                          <a:effectLst/>
                          <a:latin typeface="Verdana" pitchFamily="34" charset="0"/>
                          <a:ea typeface="Times New Roman" pitchFamily="18" charset="0"/>
                        </a:rPr>
                        <a:t>Eğitimler</a:t>
                      </a:r>
                    </a:p>
                    <a:p>
                      <a:pPr marL="381000" marR="0" lvl="0" indent="-381000" algn="l" defTabSz="914400" rtl="0" eaLnBrk="1" fontAlgn="base" latinLnBrk="0" hangingPunct="1">
                        <a:lnSpc>
                          <a:spcPct val="100000"/>
                        </a:lnSpc>
                        <a:spcBef>
                          <a:spcPct val="0"/>
                        </a:spcBef>
                        <a:spcAft>
                          <a:spcPct val="0"/>
                        </a:spcAft>
                        <a:buClrTx/>
                        <a:buSzTx/>
                        <a:buFontTx/>
                        <a:buAutoNum type="arabicPeriod"/>
                        <a:tabLst/>
                      </a:pPr>
                      <a:r>
                        <a:rPr kumimoji="0" lang="tr-TR" sz="1100" b="1" i="0" u="none" strike="noStrike" cap="none" normalizeH="0" baseline="0" dirty="0">
                          <a:ln>
                            <a:noFill/>
                          </a:ln>
                          <a:solidFill>
                            <a:schemeClr val="tx1"/>
                          </a:solidFill>
                          <a:effectLst/>
                          <a:latin typeface="Verdana" pitchFamily="34" charset="0"/>
                          <a:ea typeface="Times New Roman" pitchFamily="18" charset="0"/>
                        </a:rPr>
                        <a:t>Satın alma ihalesi</a:t>
                      </a:r>
                    </a:p>
                    <a:p>
                      <a:pPr marL="381000" marR="0" lvl="0" indent="-381000" algn="l" defTabSz="914400" rtl="0" eaLnBrk="1" fontAlgn="base" latinLnBrk="0" hangingPunct="1">
                        <a:lnSpc>
                          <a:spcPct val="100000"/>
                        </a:lnSpc>
                        <a:spcBef>
                          <a:spcPct val="0"/>
                        </a:spcBef>
                        <a:spcAft>
                          <a:spcPct val="0"/>
                        </a:spcAft>
                        <a:buClrTx/>
                        <a:buSzTx/>
                        <a:buFontTx/>
                        <a:buAutoNum type="arabicPeriod"/>
                        <a:tabLst/>
                      </a:pPr>
                      <a:r>
                        <a:rPr kumimoji="0" lang="tr-TR" sz="1100" b="1" i="0" u="none" strike="noStrike" cap="none" normalizeH="0" baseline="0" dirty="0">
                          <a:ln>
                            <a:noFill/>
                          </a:ln>
                          <a:solidFill>
                            <a:schemeClr val="tx1"/>
                          </a:solidFill>
                          <a:effectLst/>
                          <a:latin typeface="Verdana" pitchFamily="34" charset="0"/>
                          <a:ea typeface="Times New Roman" pitchFamily="18" charset="0"/>
                        </a:rPr>
                        <a:t>İnşaat ihalesi</a:t>
                      </a:r>
                    </a:p>
                    <a:p>
                      <a:pPr marL="381000" marR="0" lvl="0" indent="-381000" algn="l" defTabSz="914400" rtl="0" eaLnBrk="1" fontAlgn="base" latinLnBrk="0" hangingPunct="1">
                        <a:lnSpc>
                          <a:spcPct val="100000"/>
                        </a:lnSpc>
                        <a:spcBef>
                          <a:spcPct val="0"/>
                        </a:spcBef>
                        <a:spcAft>
                          <a:spcPct val="0"/>
                        </a:spcAft>
                        <a:buClrTx/>
                        <a:buSzTx/>
                        <a:buFontTx/>
                        <a:buAutoNum type="arabicPeriod"/>
                        <a:tabLst/>
                      </a:pPr>
                      <a:r>
                        <a:rPr kumimoji="0" lang="tr-TR" sz="1100" b="1" i="0" u="none" strike="noStrike" cap="none" normalizeH="0" baseline="0" dirty="0">
                          <a:ln>
                            <a:noFill/>
                          </a:ln>
                          <a:solidFill>
                            <a:schemeClr val="tx1"/>
                          </a:solidFill>
                          <a:effectLst/>
                          <a:latin typeface="Verdana" pitchFamily="34" charset="0"/>
                          <a:ea typeface="Times New Roman" pitchFamily="18" charset="0"/>
                        </a:rPr>
                        <a:t>Çalışma gezileri</a:t>
                      </a:r>
                    </a:p>
                    <a:p>
                      <a:pPr marL="381000" marR="0" lvl="0" indent="-381000" algn="l" defTabSz="914400" rtl="0" eaLnBrk="1" fontAlgn="base" latinLnBrk="0" hangingPunct="1">
                        <a:lnSpc>
                          <a:spcPct val="100000"/>
                        </a:lnSpc>
                        <a:spcBef>
                          <a:spcPct val="0"/>
                        </a:spcBef>
                        <a:spcAft>
                          <a:spcPct val="0"/>
                        </a:spcAft>
                        <a:buClrTx/>
                        <a:buSzTx/>
                        <a:buFontTx/>
                        <a:buAutoNum type="arabicPeriod"/>
                        <a:tabLst/>
                      </a:pPr>
                      <a:r>
                        <a:rPr kumimoji="0" lang="tr-TR" sz="1100" b="1" i="0" u="none" strike="noStrike" cap="none" normalizeH="0" baseline="0" dirty="0">
                          <a:ln>
                            <a:noFill/>
                          </a:ln>
                          <a:solidFill>
                            <a:schemeClr val="tx1"/>
                          </a:solidFill>
                          <a:effectLst/>
                          <a:latin typeface="Verdana" pitchFamily="34" charset="0"/>
                          <a:ea typeface="Times New Roman" pitchFamily="18" charset="0"/>
                        </a:rPr>
                        <a:t>Tanıtım ve görünürlük aktiviteleri</a:t>
                      </a:r>
                    </a:p>
                    <a:p>
                      <a:pPr marL="381000" marR="0" lvl="0" indent="-38100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dirty="0">
                        <a:ln>
                          <a:noFill/>
                        </a:ln>
                        <a:solidFill>
                          <a:schemeClr val="tx1"/>
                        </a:solidFill>
                        <a:effectLst/>
                        <a:latin typeface="Verdana" pitchFamily="34" charset="0"/>
                        <a:ea typeface="Times New Roman" pitchFamily="18" charset="0"/>
                      </a:endParaRPr>
                    </a:p>
                    <a:p>
                      <a:pPr marL="381000" marR="0" lvl="0" indent="-381000" algn="l"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tx1"/>
                        </a:solidFill>
                        <a:effectLst/>
                        <a:latin typeface="Verdana" pitchFamily="34" charset="0"/>
                        <a:ea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dirty="0">
                        <a:ln>
                          <a:noFill/>
                        </a:ln>
                        <a:solidFill>
                          <a:schemeClr val="tx1"/>
                        </a:solidFill>
                        <a:effectLst/>
                        <a:latin typeface="Verdana" pitchFamily="34" charset="0"/>
                        <a:ea typeface="ＭＳ Ｐゴシック" pitchFamily="34"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Times New Roman" pitchFamily="18" charset="0"/>
                        </a:rPr>
                        <a:t>Maliyetler:  </a:t>
                      </a:r>
                      <a:endParaRPr kumimoji="0" lang="en-US" sz="1100" b="1" i="0" u="none" strike="noStrike" cap="none" normalizeH="0" baseline="0" dirty="0">
                        <a:ln>
                          <a:noFill/>
                        </a:ln>
                        <a:solidFill>
                          <a:schemeClr val="tx1"/>
                        </a:solidFill>
                        <a:effectLst/>
                        <a:latin typeface="Verdana"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rPr>
                        <a:t>Faaliyetin maliyetleri nelerdir? Bunlar nasıl sınıflandırılır?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rPr>
                        <a:t>İnsan kaynakları</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rPr>
                        <a:t>Seyahat</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rPr>
                        <a:t>Ekipman alımı</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rPr>
                        <a:t>Ofis giderleri</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rPr>
                        <a:t>Hizmetler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rPr>
                        <a:t>Diğer harcamalar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rPr>
                        <a:t>Yedek akçe</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rPr>
                        <a:t>İdari giderler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ＭＳ Ｐゴシック" pitchFamily="34" charset="-128"/>
                          <a:cs typeface="Times New Roman" pitchFamily="18" charset="0"/>
                        </a:rPr>
                        <a:t>TOPLAM BÜTÇE: 280.000 €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Times New Roman" pitchFamily="18" charset="0"/>
                        </a:rPr>
                        <a:t>ön-koşullar: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1" i="0" u="none" strike="noStrike" cap="none" normalizeH="0" baseline="0" dirty="0">
                        <a:ln>
                          <a:noFill/>
                        </a:ln>
                        <a:solidFill>
                          <a:schemeClr val="tx1"/>
                        </a:solidFill>
                        <a:effectLst/>
                        <a:latin typeface="Verdana"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Verdana" pitchFamily="34" charset="0"/>
                          <a:ea typeface="Times New Roman" pitchFamily="18" charset="0"/>
                        </a:rPr>
                        <a:t>Proje kapsamında herhangi bir önkoşul bulunmamaktadır.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839673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a:xfrm>
            <a:off x="1043608" y="392224"/>
            <a:ext cx="6554867" cy="1196752"/>
          </a:xfrm>
        </p:spPr>
        <p:txBody>
          <a:bodyPr/>
          <a:lstStyle/>
          <a:p>
            <a:pPr algn="ctr"/>
            <a:r>
              <a:rPr lang="tr-TR" b="1" dirty="0">
                <a:solidFill>
                  <a:schemeClr val="bg1"/>
                </a:solidFill>
                <a:latin typeface="+mn-lt"/>
              </a:rPr>
              <a:t>MÇM – Grup Çalışması</a:t>
            </a:r>
          </a:p>
        </p:txBody>
      </p:sp>
      <p:sp>
        <p:nvSpPr>
          <p:cNvPr id="6" name="İçerik Yer Tutucusu 5"/>
          <p:cNvSpPr>
            <a:spLocks noGrp="1"/>
          </p:cNvSpPr>
          <p:nvPr>
            <p:ph idx="1"/>
          </p:nvPr>
        </p:nvSpPr>
        <p:spPr>
          <a:xfrm>
            <a:off x="572480" y="392224"/>
            <a:ext cx="7999040" cy="3373614"/>
          </a:xfrm>
        </p:spPr>
        <p:txBody>
          <a:bodyPr/>
          <a:lstStyle/>
          <a:p>
            <a:pPr marL="0" indent="0">
              <a:buNone/>
            </a:pPr>
            <a:r>
              <a:rPr lang="tr-TR" dirty="0"/>
              <a:t>	Takımınız ile strateji analizi sonuçlarınıza dayanarak Mantıksal Çerçeve </a:t>
            </a:r>
            <a:r>
              <a:rPr lang="tr-TR" dirty="0" err="1"/>
              <a:t>Matrisi’ni</a:t>
            </a:r>
            <a:r>
              <a:rPr lang="tr-TR" dirty="0"/>
              <a:t> doldurun.</a:t>
            </a:r>
          </a:p>
        </p:txBody>
      </p:sp>
    </p:spTree>
    <p:extLst>
      <p:ext uri="{BB962C8B-B14F-4D97-AF65-F5344CB8AC3E}">
        <p14:creationId xmlns:p14="http://schemas.microsoft.com/office/powerpoint/2010/main" val="31310852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latin typeface="+mn-lt"/>
              </a:rPr>
              <a:t>Proje Planlama</a:t>
            </a:r>
          </a:p>
        </p:txBody>
      </p:sp>
      <p:grpSp>
        <p:nvGrpSpPr>
          <p:cNvPr id="7" name="Group 6"/>
          <p:cNvGrpSpPr>
            <a:grpSpLocks/>
          </p:cNvGrpSpPr>
          <p:nvPr/>
        </p:nvGrpSpPr>
        <p:grpSpPr bwMode="auto">
          <a:xfrm>
            <a:off x="392208" y="404664"/>
            <a:ext cx="8239125" cy="4356100"/>
            <a:chOff x="337" y="1192"/>
            <a:chExt cx="5190" cy="2744"/>
          </a:xfrm>
        </p:grpSpPr>
        <p:sp>
          <p:nvSpPr>
            <p:cNvPr id="8" name="Rectangle 7"/>
            <p:cNvSpPr>
              <a:spLocks noChangeArrowheads="1"/>
            </p:cNvSpPr>
            <p:nvPr/>
          </p:nvSpPr>
          <p:spPr bwMode="auto">
            <a:xfrm>
              <a:off x="1099" y="2196"/>
              <a:ext cx="288" cy="190"/>
            </a:xfrm>
            <a:prstGeom prst="rect">
              <a:avLst/>
            </a:prstGeom>
            <a:solidFill>
              <a:srgbClr val="A2FFA3"/>
            </a:solidFill>
            <a:ln w="12700">
              <a:solidFill>
                <a:schemeClr val="tx1"/>
              </a:solidFill>
              <a:miter lim="800000"/>
              <a:headEnd/>
              <a:tailEnd/>
            </a:ln>
          </p:spPr>
          <p:txBody>
            <a:bodyPr wrap="none" anchor="ctr"/>
            <a:lstStyle/>
            <a:p>
              <a:endParaRPr lang="en-US"/>
            </a:p>
          </p:txBody>
        </p:sp>
        <p:sp>
          <p:nvSpPr>
            <p:cNvPr id="9" name="Rectangle 8"/>
            <p:cNvSpPr>
              <a:spLocks noChangeArrowheads="1"/>
            </p:cNvSpPr>
            <p:nvPr/>
          </p:nvSpPr>
          <p:spPr bwMode="auto">
            <a:xfrm>
              <a:off x="1419" y="2196"/>
              <a:ext cx="288" cy="190"/>
            </a:xfrm>
            <a:prstGeom prst="rect">
              <a:avLst/>
            </a:prstGeom>
            <a:solidFill>
              <a:srgbClr val="BAF8F2"/>
            </a:solidFill>
            <a:ln w="12700">
              <a:solidFill>
                <a:schemeClr val="tx1"/>
              </a:solidFill>
              <a:miter lim="800000"/>
              <a:headEnd/>
              <a:tailEnd/>
            </a:ln>
          </p:spPr>
          <p:txBody>
            <a:bodyPr wrap="none" anchor="ctr"/>
            <a:lstStyle/>
            <a:p>
              <a:endParaRPr lang="en-US"/>
            </a:p>
          </p:txBody>
        </p:sp>
        <p:sp>
          <p:nvSpPr>
            <p:cNvPr id="10" name="Rectangle 9"/>
            <p:cNvSpPr>
              <a:spLocks noChangeArrowheads="1"/>
            </p:cNvSpPr>
            <p:nvPr/>
          </p:nvSpPr>
          <p:spPr bwMode="auto">
            <a:xfrm>
              <a:off x="1739" y="2196"/>
              <a:ext cx="288" cy="190"/>
            </a:xfrm>
            <a:prstGeom prst="rect">
              <a:avLst/>
            </a:prstGeom>
            <a:solidFill>
              <a:srgbClr val="FFD699"/>
            </a:solidFill>
            <a:ln w="12700">
              <a:solidFill>
                <a:schemeClr val="tx1"/>
              </a:solidFill>
              <a:miter lim="800000"/>
              <a:headEnd/>
              <a:tailEnd/>
            </a:ln>
          </p:spPr>
          <p:txBody>
            <a:bodyPr wrap="none" anchor="ctr"/>
            <a:lstStyle/>
            <a:p>
              <a:endParaRPr lang="en-US"/>
            </a:p>
          </p:txBody>
        </p:sp>
        <p:sp>
          <p:nvSpPr>
            <p:cNvPr id="11" name="Rectangle 10"/>
            <p:cNvSpPr>
              <a:spLocks noChangeArrowheads="1"/>
            </p:cNvSpPr>
            <p:nvPr/>
          </p:nvSpPr>
          <p:spPr bwMode="auto">
            <a:xfrm>
              <a:off x="2060" y="2196"/>
              <a:ext cx="287" cy="190"/>
            </a:xfrm>
            <a:prstGeom prst="rect">
              <a:avLst/>
            </a:prstGeom>
            <a:solidFill>
              <a:srgbClr val="FDA4B5"/>
            </a:solidFill>
            <a:ln w="12700">
              <a:solidFill>
                <a:schemeClr val="tx1"/>
              </a:solidFill>
              <a:miter lim="800000"/>
              <a:headEnd/>
              <a:tailEnd/>
            </a:ln>
          </p:spPr>
          <p:txBody>
            <a:bodyPr wrap="none" anchor="ctr"/>
            <a:lstStyle/>
            <a:p>
              <a:endParaRPr lang="en-US"/>
            </a:p>
          </p:txBody>
        </p:sp>
        <p:sp>
          <p:nvSpPr>
            <p:cNvPr id="12" name="Rectangle 11"/>
            <p:cNvSpPr>
              <a:spLocks noChangeArrowheads="1"/>
            </p:cNvSpPr>
            <p:nvPr/>
          </p:nvSpPr>
          <p:spPr bwMode="auto">
            <a:xfrm>
              <a:off x="1099" y="1971"/>
              <a:ext cx="288" cy="188"/>
            </a:xfrm>
            <a:prstGeom prst="rect">
              <a:avLst/>
            </a:prstGeom>
            <a:solidFill>
              <a:srgbClr val="51DC00"/>
            </a:solidFill>
            <a:ln w="12700">
              <a:solidFill>
                <a:schemeClr val="tx1"/>
              </a:solidFill>
              <a:miter lim="800000"/>
              <a:headEnd/>
              <a:tailEnd/>
            </a:ln>
          </p:spPr>
          <p:txBody>
            <a:bodyPr wrap="none" anchor="ctr"/>
            <a:lstStyle/>
            <a:p>
              <a:endParaRPr lang="en-US"/>
            </a:p>
          </p:txBody>
        </p:sp>
        <p:sp>
          <p:nvSpPr>
            <p:cNvPr id="13" name="Rectangle 12"/>
            <p:cNvSpPr>
              <a:spLocks noChangeArrowheads="1"/>
            </p:cNvSpPr>
            <p:nvPr/>
          </p:nvSpPr>
          <p:spPr bwMode="auto">
            <a:xfrm>
              <a:off x="1419" y="1971"/>
              <a:ext cx="288" cy="188"/>
            </a:xfrm>
            <a:prstGeom prst="rect">
              <a:avLst/>
            </a:prstGeom>
            <a:solidFill>
              <a:srgbClr val="90AAFC"/>
            </a:solidFill>
            <a:ln w="12700">
              <a:solidFill>
                <a:schemeClr val="tx1"/>
              </a:solidFill>
              <a:miter lim="800000"/>
              <a:headEnd/>
              <a:tailEnd/>
            </a:ln>
          </p:spPr>
          <p:txBody>
            <a:bodyPr wrap="none" anchor="ctr"/>
            <a:lstStyle/>
            <a:p>
              <a:endParaRPr lang="en-US"/>
            </a:p>
          </p:txBody>
        </p:sp>
        <p:sp>
          <p:nvSpPr>
            <p:cNvPr id="14" name="Rectangle 13"/>
            <p:cNvSpPr>
              <a:spLocks noChangeArrowheads="1"/>
            </p:cNvSpPr>
            <p:nvPr/>
          </p:nvSpPr>
          <p:spPr bwMode="auto">
            <a:xfrm>
              <a:off x="1739" y="1971"/>
              <a:ext cx="288" cy="188"/>
            </a:xfrm>
            <a:prstGeom prst="rect">
              <a:avLst/>
            </a:prstGeom>
            <a:solidFill>
              <a:srgbClr val="FEC168"/>
            </a:solidFill>
            <a:ln w="12700">
              <a:solidFill>
                <a:schemeClr val="tx1"/>
              </a:solidFill>
              <a:miter lim="800000"/>
              <a:headEnd/>
              <a:tailEnd/>
            </a:ln>
          </p:spPr>
          <p:txBody>
            <a:bodyPr wrap="none" anchor="ctr"/>
            <a:lstStyle/>
            <a:p>
              <a:endParaRPr lang="en-US"/>
            </a:p>
          </p:txBody>
        </p:sp>
        <p:sp>
          <p:nvSpPr>
            <p:cNvPr id="15" name="Rectangle 14"/>
            <p:cNvSpPr>
              <a:spLocks noChangeArrowheads="1"/>
            </p:cNvSpPr>
            <p:nvPr/>
          </p:nvSpPr>
          <p:spPr bwMode="auto">
            <a:xfrm>
              <a:off x="2060" y="1971"/>
              <a:ext cx="287" cy="188"/>
            </a:xfrm>
            <a:prstGeom prst="rect">
              <a:avLst/>
            </a:prstGeom>
            <a:solidFill>
              <a:srgbClr val="F76681"/>
            </a:solidFill>
            <a:ln w="12700">
              <a:solidFill>
                <a:schemeClr val="tx1"/>
              </a:solidFill>
              <a:miter lim="800000"/>
              <a:headEnd/>
              <a:tailEnd/>
            </a:ln>
          </p:spPr>
          <p:txBody>
            <a:bodyPr wrap="none" anchor="ctr"/>
            <a:lstStyle/>
            <a:p>
              <a:endParaRPr lang="en-US"/>
            </a:p>
          </p:txBody>
        </p:sp>
        <p:sp>
          <p:nvSpPr>
            <p:cNvPr id="16" name="Rectangle 15"/>
            <p:cNvSpPr>
              <a:spLocks noChangeArrowheads="1"/>
            </p:cNvSpPr>
            <p:nvPr/>
          </p:nvSpPr>
          <p:spPr bwMode="auto">
            <a:xfrm>
              <a:off x="1099" y="1746"/>
              <a:ext cx="288" cy="190"/>
            </a:xfrm>
            <a:prstGeom prst="rect">
              <a:avLst/>
            </a:prstGeom>
            <a:solidFill>
              <a:srgbClr val="00AE00"/>
            </a:solidFill>
            <a:ln w="12700">
              <a:solidFill>
                <a:schemeClr val="tx1"/>
              </a:solidFill>
              <a:miter lim="800000"/>
              <a:headEnd/>
              <a:tailEnd/>
            </a:ln>
          </p:spPr>
          <p:txBody>
            <a:bodyPr wrap="none" anchor="ctr"/>
            <a:lstStyle/>
            <a:p>
              <a:endParaRPr lang="en-US"/>
            </a:p>
          </p:txBody>
        </p:sp>
        <p:sp>
          <p:nvSpPr>
            <p:cNvPr id="17" name="Rectangle 16"/>
            <p:cNvSpPr>
              <a:spLocks noChangeArrowheads="1"/>
            </p:cNvSpPr>
            <p:nvPr/>
          </p:nvSpPr>
          <p:spPr bwMode="auto">
            <a:xfrm>
              <a:off x="1419" y="1746"/>
              <a:ext cx="288" cy="190"/>
            </a:xfrm>
            <a:prstGeom prst="rect">
              <a:avLst/>
            </a:prstGeom>
            <a:solidFill>
              <a:srgbClr val="547CFA"/>
            </a:solidFill>
            <a:ln w="12700">
              <a:solidFill>
                <a:schemeClr val="tx1"/>
              </a:solidFill>
              <a:miter lim="800000"/>
              <a:headEnd/>
              <a:tailEnd/>
            </a:ln>
          </p:spPr>
          <p:txBody>
            <a:bodyPr wrap="none" anchor="ctr"/>
            <a:lstStyle/>
            <a:p>
              <a:endParaRPr lang="en-US"/>
            </a:p>
          </p:txBody>
        </p:sp>
        <p:sp>
          <p:nvSpPr>
            <p:cNvPr id="18" name="Rectangle 17"/>
            <p:cNvSpPr>
              <a:spLocks noChangeArrowheads="1"/>
            </p:cNvSpPr>
            <p:nvPr/>
          </p:nvSpPr>
          <p:spPr bwMode="auto">
            <a:xfrm>
              <a:off x="1739" y="1746"/>
              <a:ext cx="288" cy="190"/>
            </a:xfrm>
            <a:prstGeom prst="rect">
              <a:avLst/>
            </a:prstGeom>
            <a:solidFill>
              <a:srgbClr val="FEAD36"/>
            </a:solidFill>
            <a:ln w="12700">
              <a:solidFill>
                <a:schemeClr val="tx1"/>
              </a:solidFill>
              <a:miter lim="800000"/>
              <a:headEnd/>
              <a:tailEnd/>
            </a:ln>
          </p:spPr>
          <p:txBody>
            <a:bodyPr wrap="none" anchor="ctr"/>
            <a:lstStyle/>
            <a:p>
              <a:endParaRPr lang="en-US"/>
            </a:p>
          </p:txBody>
        </p:sp>
        <p:sp>
          <p:nvSpPr>
            <p:cNvPr id="19" name="Rectangle 18"/>
            <p:cNvSpPr>
              <a:spLocks noChangeArrowheads="1"/>
            </p:cNvSpPr>
            <p:nvPr/>
          </p:nvSpPr>
          <p:spPr bwMode="auto">
            <a:xfrm>
              <a:off x="2060" y="1746"/>
              <a:ext cx="287" cy="190"/>
            </a:xfrm>
            <a:prstGeom prst="rect">
              <a:avLst/>
            </a:prstGeom>
            <a:solidFill>
              <a:srgbClr val="E5405D"/>
            </a:solidFill>
            <a:ln w="12700">
              <a:solidFill>
                <a:schemeClr val="tx1"/>
              </a:solidFill>
              <a:miter lim="800000"/>
              <a:headEnd/>
              <a:tailEnd/>
            </a:ln>
          </p:spPr>
          <p:txBody>
            <a:bodyPr wrap="none" anchor="ctr"/>
            <a:lstStyle/>
            <a:p>
              <a:endParaRPr lang="en-US"/>
            </a:p>
          </p:txBody>
        </p:sp>
        <p:sp>
          <p:nvSpPr>
            <p:cNvPr id="20" name="Rectangle 19"/>
            <p:cNvSpPr>
              <a:spLocks noChangeArrowheads="1"/>
            </p:cNvSpPr>
            <p:nvPr/>
          </p:nvSpPr>
          <p:spPr bwMode="auto">
            <a:xfrm>
              <a:off x="1099" y="1523"/>
              <a:ext cx="288" cy="190"/>
            </a:xfrm>
            <a:prstGeom prst="rect">
              <a:avLst/>
            </a:prstGeom>
            <a:solidFill>
              <a:srgbClr val="037C03"/>
            </a:solidFill>
            <a:ln w="12700">
              <a:solidFill>
                <a:schemeClr val="tx1"/>
              </a:solidFill>
              <a:miter lim="800000"/>
              <a:headEnd/>
              <a:tailEnd/>
            </a:ln>
          </p:spPr>
          <p:txBody>
            <a:bodyPr wrap="none" anchor="ctr"/>
            <a:lstStyle/>
            <a:p>
              <a:endParaRPr lang="en-US"/>
            </a:p>
          </p:txBody>
        </p:sp>
        <p:sp>
          <p:nvSpPr>
            <p:cNvPr id="21" name="Rectangle 20"/>
            <p:cNvSpPr>
              <a:spLocks noChangeArrowheads="1"/>
            </p:cNvSpPr>
            <p:nvPr/>
          </p:nvSpPr>
          <p:spPr bwMode="auto">
            <a:xfrm>
              <a:off x="1419" y="1523"/>
              <a:ext cx="288" cy="190"/>
            </a:xfrm>
            <a:prstGeom prst="rect">
              <a:avLst/>
            </a:prstGeom>
            <a:solidFill>
              <a:srgbClr val="0534C9"/>
            </a:solidFill>
            <a:ln w="12700">
              <a:solidFill>
                <a:schemeClr val="tx1"/>
              </a:solidFill>
              <a:miter lim="800000"/>
              <a:headEnd/>
              <a:tailEnd/>
            </a:ln>
          </p:spPr>
          <p:txBody>
            <a:bodyPr wrap="none" anchor="ctr"/>
            <a:lstStyle/>
            <a:p>
              <a:endParaRPr lang="en-US"/>
            </a:p>
          </p:txBody>
        </p:sp>
        <p:sp>
          <p:nvSpPr>
            <p:cNvPr id="22" name="Rectangle 21"/>
            <p:cNvSpPr>
              <a:spLocks noChangeArrowheads="1"/>
            </p:cNvSpPr>
            <p:nvPr/>
          </p:nvSpPr>
          <p:spPr bwMode="auto">
            <a:xfrm>
              <a:off x="1739" y="1523"/>
              <a:ext cx="288" cy="190"/>
            </a:xfrm>
            <a:prstGeom prst="rect">
              <a:avLst/>
            </a:prstGeom>
            <a:solidFill>
              <a:srgbClr val="E38801"/>
            </a:solidFill>
            <a:ln w="12700">
              <a:solidFill>
                <a:schemeClr val="tx1"/>
              </a:solidFill>
              <a:miter lim="800000"/>
              <a:headEnd/>
              <a:tailEnd/>
            </a:ln>
          </p:spPr>
          <p:txBody>
            <a:bodyPr wrap="none" anchor="ctr"/>
            <a:lstStyle/>
            <a:p>
              <a:endParaRPr lang="en-US"/>
            </a:p>
          </p:txBody>
        </p:sp>
        <p:grpSp>
          <p:nvGrpSpPr>
            <p:cNvPr id="23" name="Group 22"/>
            <p:cNvGrpSpPr>
              <a:grpSpLocks/>
            </p:cNvGrpSpPr>
            <p:nvPr/>
          </p:nvGrpSpPr>
          <p:grpSpPr bwMode="auto">
            <a:xfrm>
              <a:off x="4032" y="2784"/>
              <a:ext cx="1495" cy="1152"/>
              <a:chOff x="4032" y="2784"/>
              <a:chExt cx="1494" cy="1152"/>
            </a:xfrm>
          </p:grpSpPr>
          <p:grpSp>
            <p:nvGrpSpPr>
              <p:cNvPr id="75" name="Group 23"/>
              <p:cNvGrpSpPr>
                <a:grpSpLocks/>
              </p:cNvGrpSpPr>
              <p:nvPr/>
            </p:nvGrpSpPr>
            <p:grpSpPr bwMode="auto">
              <a:xfrm>
                <a:off x="4608" y="2784"/>
                <a:ext cx="918" cy="864"/>
                <a:chOff x="4218" y="2976"/>
                <a:chExt cx="918" cy="864"/>
              </a:xfrm>
            </p:grpSpPr>
            <p:sp>
              <p:nvSpPr>
                <p:cNvPr id="87" name="Rectangle 24"/>
                <p:cNvSpPr>
                  <a:spLocks noChangeArrowheads="1"/>
                </p:cNvSpPr>
                <p:nvPr/>
              </p:nvSpPr>
              <p:spPr bwMode="auto">
                <a:xfrm>
                  <a:off x="4231" y="2984"/>
                  <a:ext cx="808" cy="856"/>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88" name="Rectangle 25"/>
                <p:cNvSpPr>
                  <a:spLocks noChangeArrowheads="1"/>
                </p:cNvSpPr>
                <p:nvPr/>
              </p:nvSpPr>
              <p:spPr bwMode="auto">
                <a:xfrm>
                  <a:off x="4218" y="3134"/>
                  <a:ext cx="114"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endParaRPr lang="de-DE" sz="800">
                    <a:solidFill>
                      <a:srgbClr val="009999"/>
                    </a:solidFill>
                    <a:latin typeface="Arial Narrow" pitchFamily="34" charset="0"/>
                  </a:endParaRPr>
                </a:p>
              </p:txBody>
            </p:sp>
            <p:sp>
              <p:nvSpPr>
                <p:cNvPr id="89" name="Rectangle 26"/>
                <p:cNvSpPr>
                  <a:spLocks noChangeArrowheads="1"/>
                </p:cNvSpPr>
                <p:nvPr/>
              </p:nvSpPr>
              <p:spPr bwMode="auto">
                <a:xfrm>
                  <a:off x="4612" y="3134"/>
                  <a:ext cx="524" cy="5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tabLst>
                      <a:tab pos="228600" algn="r"/>
                      <a:tab pos="514350" algn="r"/>
                    </a:tabLst>
                  </a:pPr>
                  <a:r>
                    <a:rPr lang="en-GB" sz="800">
                      <a:latin typeface="Arial Narrow" pitchFamily="34" charset="0"/>
                    </a:rPr>
                    <a:t>5500</a:t>
                  </a:r>
                </a:p>
                <a:p>
                  <a:pPr eaLnBrk="0" hangingPunct="0">
                    <a:tabLst>
                      <a:tab pos="228600" algn="r"/>
                      <a:tab pos="514350" algn="r"/>
                    </a:tabLst>
                  </a:pPr>
                  <a:r>
                    <a:rPr lang="en-GB" sz="800">
                      <a:latin typeface="Arial Narrow" pitchFamily="34" charset="0"/>
                    </a:rPr>
                    <a:t>1750</a:t>
                  </a:r>
                </a:p>
                <a:p>
                  <a:pPr eaLnBrk="0" hangingPunct="0">
                    <a:tabLst>
                      <a:tab pos="228600" algn="r"/>
                      <a:tab pos="514350" algn="r"/>
                    </a:tabLst>
                  </a:pPr>
                  <a:r>
                    <a:rPr lang="en-GB" sz="800">
                      <a:latin typeface="Arial Narrow" pitchFamily="34" charset="0"/>
                    </a:rPr>
                    <a:t>4250</a:t>
                  </a:r>
                </a:p>
                <a:p>
                  <a:pPr eaLnBrk="0" hangingPunct="0">
                    <a:tabLst>
                      <a:tab pos="228600" algn="r"/>
                      <a:tab pos="514350" algn="r"/>
                    </a:tabLst>
                  </a:pPr>
                  <a:r>
                    <a:rPr lang="en-GB" sz="800">
                      <a:latin typeface="Arial Narrow" pitchFamily="34" charset="0"/>
                    </a:rPr>
                    <a:t>  750</a:t>
                  </a:r>
                </a:p>
                <a:p>
                  <a:pPr eaLnBrk="0" hangingPunct="0">
                    <a:tabLst>
                      <a:tab pos="228600" algn="r"/>
                      <a:tab pos="514350" algn="r"/>
                    </a:tabLst>
                  </a:pPr>
                  <a:r>
                    <a:rPr lang="en-GB" sz="800">
                      <a:latin typeface="Arial Narrow" pitchFamily="34" charset="0"/>
                    </a:rPr>
                    <a:t>  400</a:t>
                  </a:r>
                </a:p>
                <a:p>
                  <a:pPr eaLnBrk="0" hangingPunct="0">
                    <a:tabLst>
                      <a:tab pos="228600" algn="r"/>
                      <a:tab pos="514350" algn="r"/>
                    </a:tabLst>
                  </a:pPr>
                  <a:r>
                    <a:rPr lang="en-GB" sz="800">
                      <a:latin typeface="Arial Narrow" pitchFamily="34" charset="0"/>
                    </a:rPr>
                    <a:t>1100</a:t>
                  </a:r>
                </a:p>
                <a:p>
                  <a:pPr eaLnBrk="0" hangingPunct="0">
                    <a:tabLst>
                      <a:tab pos="228600" algn="r"/>
                      <a:tab pos="514350" algn="r"/>
                    </a:tabLst>
                  </a:pPr>
                  <a:r>
                    <a:rPr lang="en-GB" sz="800">
                      <a:latin typeface="Arial Narrow" pitchFamily="34" charset="0"/>
                    </a:rPr>
                    <a:t>3100</a:t>
                  </a:r>
                </a:p>
              </p:txBody>
            </p:sp>
            <p:sp>
              <p:nvSpPr>
                <p:cNvPr id="90" name="Rectangle 27"/>
                <p:cNvSpPr>
                  <a:spLocks noChangeArrowheads="1"/>
                </p:cNvSpPr>
                <p:nvPr/>
              </p:nvSpPr>
              <p:spPr bwMode="auto">
                <a:xfrm>
                  <a:off x="4458" y="2976"/>
                  <a:ext cx="299" cy="1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tr-TR">
                      <a:latin typeface="Arial Narrow" pitchFamily="34" charset="0"/>
                    </a:rPr>
                    <a:t>Bütçe</a:t>
                  </a:r>
                  <a:r>
                    <a:rPr lang="en-GB">
                      <a:latin typeface="Arial Narrow" pitchFamily="34" charset="0"/>
                    </a:rPr>
                    <a:t>t</a:t>
                  </a:r>
                </a:p>
              </p:txBody>
            </p:sp>
          </p:grpSp>
          <p:grpSp>
            <p:nvGrpSpPr>
              <p:cNvPr id="76" name="Group 28"/>
              <p:cNvGrpSpPr>
                <a:grpSpLocks/>
              </p:cNvGrpSpPr>
              <p:nvPr/>
            </p:nvGrpSpPr>
            <p:grpSpPr bwMode="auto">
              <a:xfrm>
                <a:off x="4032" y="2928"/>
                <a:ext cx="1200" cy="1008"/>
                <a:chOff x="4032" y="2928"/>
                <a:chExt cx="1200" cy="1008"/>
              </a:xfrm>
            </p:grpSpPr>
            <p:grpSp>
              <p:nvGrpSpPr>
                <p:cNvPr id="77" name="Group 29"/>
                <p:cNvGrpSpPr>
                  <a:grpSpLocks/>
                </p:cNvGrpSpPr>
                <p:nvPr/>
              </p:nvGrpSpPr>
              <p:grpSpPr bwMode="auto">
                <a:xfrm>
                  <a:off x="4314" y="2928"/>
                  <a:ext cx="918" cy="864"/>
                  <a:chOff x="4218" y="2976"/>
                  <a:chExt cx="918" cy="864"/>
                </a:xfrm>
              </p:grpSpPr>
              <p:sp>
                <p:nvSpPr>
                  <p:cNvPr id="83" name="Rectangle 30"/>
                  <p:cNvSpPr>
                    <a:spLocks noChangeArrowheads="1"/>
                  </p:cNvSpPr>
                  <p:nvPr/>
                </p:nvSpPr>
                <p:spPr bwMode="auto">
                  <a:xfrm>
                    <a:off x="4231" y="2984"/>
                    <a:ext cx="808" cy="856"/>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84" name="Rectangle 31"/>
                  <p:cNvSpPr>
                    <a:spLocks noChangeArrowheads="1"/>
                  </p:cNvSpPr>
                  <p:nvPr/>
                </p:nvSpPr>
                <p:spPr bwMode="auto">
                  <a:xfrm>
                    <a:off x="4218" y="3134"/>
                    <a:ext cx="114"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endParaRPr lang="de-DE" sz="800">
                      <a:solidFill>
                        <a:srgbClr val="009999"/>
                      </a:solidFill>
                      <a:latin typeface="Arial Narrow" pitchFamily="34" charset="0"/>
                    </a:endParaRPr>
                  </a:p>
                </p:txBody>
              </p:sp>
              <p:sp>
                <p:nvSpPr>
                  <p:cNvPr id="85" name="Rectangle 32"/>
                  <p:cNvSpPr>
                    <a:spLocks noChangeArrowheads="1"/>
                  </p:cNvSpPr>
                  <p:nvPr/>
                </p:nvSpPr>
                <p:spPr bwMode="auto">
                  <a:xfrm>
                    <a:off x="4612" y="3134"/>
                    <a:ext cx="524" cy="5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tabLst>
                        <a:tab pos="228600" algn="r"/>
                        <a:tab pos="514350" algn="r"/>
                      </a:tabLst>
                    </a:pPr>
                    <a:r>
                      <a:rPr lang="en-GB" sz="800">
                        <a:latin typeface="Arial Narrow" pitchFamily="34" charset="0"/>
                      </a:rPr>
                      <a:t>5500</a:t>
                    </a:r>
                  </a:p>
                  <a:p>
                    <a:pPr eaLnBrk="0" hangingPunct="0">
                      <a:tabLst>
                        <a:tab pos="228600" algn="r"/>
                        <a:tab pos="514350" algn="r"/>
                      </a:tabLst>
                    </a:pPr>
                    <a:r>
                      <a:rPr lang="en-GB" sz="800">
                        <a:latin typeface="Arial Narrow" pitchFamily="34" charset="0"/>
                      </a:rPr>
                      <a:t>1750</a:t>
                    </a:r>
                  </a:p>
                  <a:p>
                    <a:pPr eaLnBrk="0" hangingPunct="0">
                      <a:tabLst>
                        <a:tab pos="228600" algn="r"/>
                        <a:tab pos="514350" algn="r"/>
                      </a:tabLst>
                    </a:pPr>
                    <a:r>
                      <a:rPr lang="en-GB" sz="800">
                        <a:latin typeface="Arial Narrow" pitchFamily="34" charset="0"/>
                      </a:rPr>
                      <a:t>4250</a:t>
                    </a:r>
                  </a:p>
                  <a:p>
                    <a:pPr eaLnBrk="0" hangingPunct="0">
                      <a:tabLst>
                        <a:tab pos="228600" algn="r"/>
                        <a:tab pos="514350" algn="r"/>
                      </a:tabLst>
                    </a:pPr>
                    <a:r>
                      <a:rPr lang="en-GB" sz="800">
                        <a:latin typeface="Arial Narrow" pitchFamily="34" charset="0"/>
                      </a:rPr>
                      <a:t>  750</a:t>
                    </a:r>
                  </a:p>
                  <a:p>
                    <a:pPr eaLnBrk="0" hangingPunct="0">
                      <a:tabLst>
                        <a:tab pos="228600" algn="r"/>
                        <a:tab pos="514350" algn="r"/>
                      </a:tabLst>
                    </a:pPr>
                    <a:r>
                      <a:rPr lang="en-GB" sz="800">
                        <a:latin typeface="Arial Narrow" pitchFamily="34" charset="0"/>
                      </a:rPr>
                      <a:t>  400</a:t>
                    </a:r>
                  </a:p>
                  <a:p>
                    <a:pPr eaLnBrk="0" hangingPunct="0">
                      <a:tabLst>
                        <a:tab pos="228600" algn="r"/>
                        <a:tab pos="514350" algn="r"/>
                      </a:tabLst>
                    </a:pPr>
                    <a:r>
                      <a:rPr lang="en-GB" sz="800">
                        <a:latin typeface="Arial Narrow" pitchFamily="34" charset="0"/>
                      </a:rPr>
                      <a:t>1100</a:t>
                    </a:r>
                  </a:p>
                  <a:p>
                    <a:pPr eaLnBrk="0" hangingPunct="0">
                      <a:tabLst>
                        <a:tab pos="228600" algn="r"/>
                        <a:tab pos="514350" algn="r"/>
                      </a:tabLst>
                    </a:pPr>
                    <a:r>
                      <a:rPr lang="en-GB" sz="800">
                        <a:latin typeface="Arial Narrow" pitchFamily="34" charset="0"/>
                      </a:rPr>
                      <a:t>3100</a:t>
                    </a:r>
                  </a:p>
                </p:txBody>
              </p:sp>
              <p:sp>
                <p:nvSpPr>
                  <p:cNvPr id="86" name="Rectangle 33"/>
                  <p:cNvSpPr>
                    <a:spLocks noChangeArrowheads="1"/>
                  </p:cNvSpPr>
                  <p:nvPr/>
                </p:nvSpPr>
                <p:spPr bwMode="auto">
                  <a:xfrm>
                    <a:off x="4458" y="2976"/>
                    <a:ext cx="281" cy="1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tr-TR">
                        <a:latin typeface="Arial Narrow" pitchFamily="34" charset="0"/>
                      </a:rPr>
                      <a:t>Bütçe</a:t>
                    </a:r>
                    <a:endParaRPr lang="en-GB">
                      <a:latin typeface="Arial Narrow" pitchFamily="34" charset="0"/>
                    </a:endParaRPr>
                  </a:p>
                </p:txBody>
              </p:sp>
            </p:grpSp>
            <p:grpSp>
              <p:nvGrpSpPr>
                <p:cNvPr id="78" name="Group 34"/>
                <p:cNvGrpSpPr>
                  <a:grpSpLocks/>
                </p:cNvGrpSpPr>
                <p:nvPr/>
              </p:nvGrpSpPr>
              <p:grpSpPr bwMode="auto">
                <a:xfrm>
                  <a:off x="4032" y="3072"/>
                  <a:ext cx="918" cy="864"/>
                  <a:chOff x="4074" y="3072"/>
                  <a:chExt cx="918" cy="864"/>
                </a:xfrm>
              </p:grpSpPr>
              <p:sp>
                <p:nvSpPr>
                  <p:cNvPr id="79" name="Rectangle 35"/>
                  <p:cNvSpPr>
                    <a:spLocks noChangeArrowheads="1"/>
                  </p:cNvSpPr>
                  <p:nvPr/>
                </p:nvSpPr>
                <p:spPr bwMode="auto">
                  <a:xfrm>
                    <a:off x="4087" y="3080"/>
                    <a:ext cx="808" cy="856"/>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80" name="Rectangle 36"/>
                  <p:cNvSpPr>
                    <a:spLocks noChangeArrowheads="1"/>
                  </p:cNvSpPr>
                  <p:nvPr/>
                </p:nvSpPr>
                <p:spPr bwMode="auto">
                  <a:xfrm>
                    <a:off x="4074" y="3230"/>
                    <a:ext cx="612" cy="6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GB" dirty="0" err="1">
                        <a:latin typeface="Arial Narrow" pitchFamily="34" charset="0"/>
                      </a:rPr>
                      <a:t>Maaşlar</a:t>
                    </a:r>
                    <a:endParaRPr lang="en-GB" dirty="0">
                      <a:latin typeface="Arial Narrow" pitchFamily="34" charset="0"/>
                    </a:endParaRPr>
                  </a:p>
                  <a:p>
                    <a:pPr eaLnBrk="0" hangingPunct="0"/>
                    <a:r>
                      <a:rPr lang="en-GB" dirty="0" err="1">
                        <a:latin typeface="Arial Narrow" pitchFamily="34" charset="0"/>
                      </a:rPr>
                      <a:t>Yolluklar</a:t>
                    </a:r>
                    <a:endParaRPr lang="en-GB" dirty="0">
                      <a:latin typeface="Arial Narrow" pitchFamily="34" charset="0"/>
                    </a:endParaRPr>
                  </a:p>
                  <a:p>
                    <a:pPr eaLnBrk="0" hangingPunct="0"/>
                    <a:r>
                      <a:rPr lang="en-GB" dirty="0" err="1">
                        <a:latin typeface="Arial Narrow" pitchFamily="34" charset="0"/>
                      </a:rPr>
                      <a:t>Araç</a:t>
                    </a:r>
                    <a:r>
                      <a:rPr lang="en-GB" dirty="0">
                        <a:latin typeface="Arial Narrow" pitchFamily="34" charset="0"/>
                      </a:rPr>
                      <a:t> </a:t>
                    </a:r>
                    <a:r>
                      <a:rPr lang="en-GB" dirty="0" err="1">
                        <a:latin typeface="Arial Narrow" pitchFamily="34" charset="0"/>
                      </a:rPr>
                      <a:t>Gid</a:t>
                    </a:r>
                    <a:r>
                      <a:rPr lang="en-GB" dirty="0">
                        <a:latin typeface="Arial Narrow" pitchFamily="34" charset="0"/>
                      </a:rPr>
                      <a:t>.</a:t>
                    </a:r>
                  </a:p>
                  <a:p>
                    <a:pPr eaLnBrk="0" hangingPunct="0"/>
                    <a:r>
                      <a:rPr lang="en-GB" sz="1200" dirty="0" err="1">
                        <a:latin typeface="Arial Narrow" pitchFamily="34" charset="0"/>
                      </a:rPr>
                      <a:t>Ofice</a:t>
                    </a:r>
                    <a:endParaRPr lang="en-GB" sz="1200" dirty="0">
                      <a:latin typeface="Arial Narrow" pitchFamily="34" charset="0"/>
                    </a:endParaRPr>
                  </a:p>
                </p:txBody>
              </p:sp>
              <p:sp>
                <p:nvSpPr>
                  <p:cNvPr id="81" name="Rectangle 37"/>
                  <p:cNvSpPr>
                    <a:spLocks noChangeArrowheads="1"/>
                  </p:cNvSpPr>
                  <p:nvPr/>
                </p:nvSpPr>
                <p:spPr bwMode="auto">
                  <a:xfrm>
                    <a:off x="4468" y="3230"/>
                    <a:ext cx="524" cy="5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tabLst>
                        <a:tab pos="228600" algn="r"/>
                        <a:tab pos="514350" algn="r"/>
                      </a:tabLst>
                    </a:pPr>
                    <a:r>
                      <a:rPr lang="en-GB" sz="800">
                        <a:latin typeface="Arial Narrow" pitchFamily="34" charset="0"/>
                      </a:rPr>
                      <a:t>	5000	5500</a:t>
                    </a:r>
                  </a:p>
                  <a:p>
                    <a:pPr eaLnBrk="0" hangingPunct="0">
                      <a:tabLst>
                        <a:tab pos="228600" algn="r"/>
                        <a:tab pos="514350" algn="r"/>
                      </a:tabLst>
                    </a:pPr>
                    <a:r>
                      <a:rPr lang="en-GB" sz="800">
                        <a:latin typeface="Arial Narrow" pitchFamily="34" charset="0"/>
                      </a:rPr>
                      <a:t>	1250	1750</a:t>
                    </a:r>
                  </a:p>
                  <a:p>
                    <a:pPr eaLnBrk="0" hangingPunct="0">
                      <a:tabLst>
                        <a:tab pos="228600" algn="r"/>
                        <a:tab pos="514350" algn="r"/>
                      </a:tabLst>
                    </a:pPr>
                    <a:r>
                      <a:rPr lang="en-GB" sz="800">
                        <a:latin typeface="Arial Narrow" pitchFamily="34" charset="0"/>
                      </a:rPr>
                      <a:t>	3750	4250</a:t>
                    </a:r>
                  </a:p>
                  <a:p>
                    <a:pPr eaLnBrk="0" hangingPunct="0">
                      <a:tabLst>
                        <a:tab pos="228600" algn="r"/>
                        <a:tab pos="514350" algn="r"/>
                      </a:tabLst>
                    </a:pPr>
                    <a:r>
                      <a:rPr lang="en-GB" sz="800">
                        <a:latin typeface="Arial Narrow" pitchFamily="34" charset="0"/>
                      </a:rPr>
                      <a:t>	750	750</a:t>
                    </a:r>
                  </a:p>
                  <a:p>
                    <a:pPr eaLnBrk="0" hangingPunct="0">
                      <a:tabLst>
                        <a:tab pos="228600" algn="r"/>
                        <a:tab pos="514350" algn="r"/>
                      </a:tabLst>
                    </a:pPr>
                    <a:r>
                      <a:rPr lang="en-GB" sz="800">
                        <a:latin typeface="Arial Narrow" pitchFamily="34" charset="0"/>
                      </a:rPr>
                      <a:t>	400	400</a:t>
                    </a:r>
                  </a:p>
                  <a:p>
                    <a:pPr eaLnBrk="0" hangingPunct="0">
                      <a:tabLst>
                        <a:tab pos="228600" algn="r"/>
                        <a:tab pos="514350" algn="r"/>
                      </a:tabLst>
                    </a:pPr>
                    <a:r>
                      <a:rPr lang="en-GB" sz="800">
                        <a:latin typeface="Arial Narrow" pitchFamily="34" charset="0"/>
                      </a:rPr>
                      <a:t>	850	1100</a:t>
                    </a:r>
                  </a:p>
                  <a:p>
                    <a:pPr eaLnBrk="0" hangingPunct="0">
                      <a:tabLst>
                        <a:tab pos="228600" algn="r"/>
                        <a:tab pos="514350" algn="r"/>
                      </a:tabLst>
                    </a:pPr>
                    <a:r>
                      <a:rPr lang="en-GB" sz="800">
                        <a:latin typeface="Arial Narrow" pitchFamily="34" charset="0"/>
                      </a:rPr>
                      <a:t>	2300	3100</a:t>
                    </a:r>
                  </a:p>
                </p:txBody>
              </p:sp>
              <p:sp>
                <p:nvSpPr>
                  <p:cNvPr id="82" name="Rectangle 38"/>
                  <p:cNvSpPr>
                    <a:spLocks noChangeArrowheads="1"/>
                  </p:cNvSpPr>
                  <p:nvPr/>
                </p:nvSpPr>
                <p:spPr bwMode="auto">
                  <a:xfrm>
                    <a:off x="4314" y="3072"/>
                    <a:ext cx="281" cy="1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tr-TR">
                        <a:latin typeface="Arial Narrow" pitchFamily="34" charset="0"/>
                      </a:rPr>
                      <a:t>Bütçe</a:t>
                    </a:r>
                    <a:endParaRPr lang="en-GB">
                      <a:latin typeface="Arial Narrow" pitchFamily="34" charset="0"/>
                    </a:endParaRPr>
                  </a:p>
                </p:txBody>
              </p:sp>
            </p:grpSp>
          </p:grpSp>
        </p:grpSp>
        <p:grpSp>
          <p:nvGrpSpPr>
            <p:cNvPr id="24" name="Group 39"/>
            <p:cNvGrpSpPr>
              <a:grpSpLocks/>
            </p:cNvGrpSpPr>
            <p:nvPr/>
          </p:nvGrpSpPr>
          <p:grpSpPr bwMode="auto">
            <a:xfrm>
              <a:off x="1147" y="2928"/>
              <a:ext cx="1808" cy="908"/>
              <a:chOff x="1146" y="2928"/>
              <a:chExt cx="1808" cy="908"/>
            </a:xfrm>
          </p:grpSpPr>
          <p:grpSp>
            <p:nvGrpSpPr>
              <p:cNvPr id="30" name="Group 40"/>
              <p:cNvGrpSpPr>
                <a:grpSpLocks/>
              </p:cNvGrpSpPr>
              <p:nvPr/>
            </p:nvGrpSpPr>
            <p:grpSpPr bwMode="auto">
              <a:xfrm>
                <a:off x="1338" y="2928"/>
                <a:ext cx="1616" cy="716"/>
                <a:chOff x="1338" y="2928"/>
                <a:chExt cx="1616" cy="716"/>
              </a:xfrm>
            </p:grpSpPr>
            <p:grpSp>
              <p:nvGrpSpPr>
                <p:cNvPr id="61" name="Group 41"/>
                <p:cNvGrpSpPr>
                  <a:grpSpLocks/>
                </p:cNvGrpSpPr>
                <p:nvPr/>
              </p:nvGrpSpPr>
              <p:grpSpPr bwMode="auto">
                <a:xfrm>
                  <a:off x="1338" y="2940"/>
                  <a:ext cx="1616" cy="704"/>
                  <a:chOff x="1338" y="2940"/>
                  <a:chExt cx="1616" cy="704"/>
                </a:xfrm>
              </p:grpSpPr>
              <p:sp>
                <p:nvSpPr>
                  <p:cNvPr id="63" name="Rectangle 42"/>
                  <p:cNvSpPr>
                    <a:spLocks noChangeArrowheads="1"/>
                  </p:cNvSpPr>
                  <p:nvPr/>
                </p:nvSpPr>
                <p:spPr bwMode="auto">
                  <a:xfrm>
                    <a:off x="1338" y="2940"/>
                    <a:ext cx="1616" cy="704"/>
                  </a:xfrm>
                  <a:prstGeom prst="rect">
                    <a:avLst/>
                  </a:prstGeom>
                  <a:solidFill>
                    <a:schemeClr val="folHlink"/>
                  </a:solidFill>
                  <a:ln w="25400">
                    <a:solidFill>
                      <a:schemeClr val="tx1"/>
                    </a:solidFill>
                    <a:miter lim="800000"/>
                    <a:headEnd/>
                    <a:tailEnd/>
                  </a:ln>
                </p:spPr>
                <p:txBody>
                  <a:bodyPr wrap="none" anchor="ctr"/>
                  <a:lstStyle/>
                  <a:p>
                    <a:endParaRPr lang="en-US"/>
                  </a:p>
                </p:txBody>
              </p:sp>
              <p:sp>
                <p:nvSpPr>
                  <p:cNvPr id="64" name="Line 43"/>
                  <p:cNvSpPr>
                    <a:spLocks noChangeShapeType="1"/>
                  </p:cNvSpPr>
                  <p:nvPr/>
                </p:nvSpPr>
                <p:spPr bwMode="auto">
                  <a:xfrm>
                    <a:off x="1572" y="3084"/>
                    <a:ext cx="647"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65" name="Line 44"/>
                  <p:cNvSpPr>
                    <a:spLocks noChangeShapeType="1"/>
                  </p:cNvSpPr>
                  <p:nvPr/>
                </p:nvSpPr>
                <p:spPr bwMode="auto">
                  <a:xfrm>
                    <a:off x="1572" y="3159"/>
                    <a:ext cx="647"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66" name="Line 45"/>
                  <p:cNvSpPr>
                    <a:spLocks noChangeShapeType="1"/>
                  </p:cNvSpPr>
                  <p:nvPr/>
                </p:nvSpPr>
                <p:spPr bwMode="auto">
                  <a:xfrm>
                    <a:off x="1656" y="3235"/>
                    <a:ext cx="64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67" name="Line 46"/>
                  <p:cNvSpPr>
                    <a:spLocks noChangeShapeType="1"/>
                  </p:cNvSpPr>
                  <p:nvPr/>
                </p:nvSpPr>
                <p:spPr bwMode="auto">
                  <a:xfrm>
                    <a:off x="1656" y="3311"/>
                    <a:ext cx="64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68" name="Line 47"/>
                  <p:cNvSpPr>
                    <a:spLocks noChangeShapeType="1"/>
                  </p:cNvSpPr>
                  <p:nvPr/>
                </p:nvSpPr>
                <p:spPr bwMode="auto">
                  <a:xfrm>
                    <a:off x="1907" y="3387"/>
                    <a:ext cx="64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69" name="Line 48"/>
                  <p:cNvSpPr>
                    <a:spLocks noChangeShapeType="1"/>
                  </p:cNvSpPr>
                  <p:nvPr/>
                </p:nvSpPr>
                <p:spPr bwMode="auto">
                  <a:xfrm>
                    <a:off x="1907" y="3463"/>
                    <a:ext cx="85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70" name="Line 49"/>
                  <p:cNvSpPr>
                    <a:spLocks noChangeShapeType="1"/>
                  </p:cNvSpPr>
                  <p:nvPr/>
                </p:nvSpPr>
                <p:spPr bwMode="auto">
                  <a:xfrm>
                    <a:off x="1907" y="3538"/>
                    <a:ext cx="85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71" name="Line 50"/>
                  <p:cNvSpPr>
                    <a:spLocks noChangeShapeType="1"/>
                  </p:cNvSpPr>
                  <p:nvPr/>
                </p:nvSpPr>
                <p:spPr bwMode="auto">
                  <a:xfrm>
                    <a:off x="2301" y="3080"/>
                    <a:ext cx="486" cy="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72" name="Line 51"/>
                  <p:cNvSpPr>
                    <a:spLocks noChangeShapeType="1"/>
                  </p:cNvSpPr>
                  <p:nvPr/>
                </p:nvSpPr>
                <p:spPr bwMode="auto">
                  <a:xfrm>
                    <a:off x="2385" y="3308"/>
                    <a:ext cx="318" cy="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73" name="Line 52"/>
                  <p:cNvSpPr>
                    <a:spLocks noChangeShapeType="1"/>
                  </p:cNvSpPr>
                  <p:nvPr/>
                </p:nvSpPr>
                <p:spPr bwMode="auto">
                  <a:xfrm flipV="1">
                    <a:off x="1631" y="3452"/>
                    <a:ext cx="192" cy="19"/>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74" name="Line 53"/>
                  <p:cNvSpPr>
                    <a:spLocks noChangeShapeType="1"/>
                  </p:cNvSpPr>
                  <p:nvPr/>
                </p:nvSpPr>
                <p:spPr bwMode="auto">
                  <a:xfrm flipV="1">
                    <a:off x="1631" y="3527"/>
                    <a:ext cx="192" cy="18"/>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grpSp>
            <p:sp>
              <p:nvSpPr>
                <p:cNvPr id="62" name="Rectangle 54"/>
                <p:cNvSpPr>
                  <a:spLocks noChangeArrowheads="1"/>
                </p:cNvSpPr>
                <p:nvPr/>
              </p:nvSpPr>
              <p:spPr bwMode="auto">
                <a:xfrm>
                  <a:off x="1945" y="2928"/>
                  <a:ext cx="531" cy="1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GB">
                      <a:solidFill>
                        <a:srgbClr val="000000"/>
                      </a:solidFill>
                      <a:latin typeface="Arial Narrow" pitchFamily="34" charset="0"/>
                    </a:rPr>
                    <a:t>Faaliyet </a:t>
                  </a:r>
                  <a:r>
                    <a:rPr lang="tr-TR">
                      <a:solidFill>
                        <a:srgbClr val="000000"/>
                      </a:solidFill>
                      <a:latin typeface="Arial Narrow" pitchFamily="34" charset="0"/>
                    </a:rPr>
                    <a:t>PLanı</a:t>
                  </a:r>
                  <a:endParaRPr lang="en-GB">
                    <a:solidFill>
                      <a:srgbClr val="000000"/>
                    </a:solidFill>
                    <a:latin typeface="Arial Narrow" pitchFamily="34" charset="0"/>
                  </a:endParaRPr>
                </a:p>
              </p:txBody>
            </p:sp>
          </p:grpSp>
          <p:grpSp>
            <p:nvGrpSpPr>
              <p:cNvPr id="31" name="Group 55"/>
              <p:cNvGrpSpPr>
                <a:grpSpLocks/>
              </p:cNvGrpSpPr>
              <p:nvPr/>
            </p:nvGrpSpPr>
            <p:grpSpPr bwMode="auto">
              <a:xfrm>
                <a:off x="1242" y="3024"/>
                <a:ext cx="1616" cy="716"/>
                <a:chOff x="1242" y="3024"/>
                <a:chExt cx="1616" cy="716"/>
              </a:xfrm>
            </p:grpSpPr>
            <p:grpSp>
              <p:nvGrpSpPr>
                <p:cNvPr id="47" name="Group 56"/>
                <p:cNvGrpSpPr>
                  <a:grpSpLocks/>
                </p:cNvGrpSpPr>
                <p:nvPr/>
              </p:nvGrpSpPr>
              <p:grpSpPr bwMode="auto">
                <a:xfrm>
                  <a:off x="1242" y="3036"/>
                  <a:ext cx="1616" cy="704"/>
                  <a:chOff x="1242" y="3036"/>
                  <a:chExt cx="1616" cy="704"/>
                </a:xfrm>
              </p:grpSpPr>
              <p:sp>
                <p:nvSpPr>
                  <p:cNvPr id="49" name="Rectangle 57"/>
                  <p:cNvSpPr>
                    <a:spLocks noChangeArrowheads="1"/>
                  </p:cNvSpPr>
                  <p:nvPr/>
                </p:nvSpPr>
                <p:spPr bwMode="auto">
                  <a:xfrm>
                    <a:off x="1242" y="3036"/>
                    <a:ext cx="1616" cy="704"/>
                  </a:xfrm>
                  <a:prstGeom prst="rect">
                    <a:avLst/>
                  </a:prstGeom>
                  <a:solidFill>
                    <a:schemeClr val="folHlink"/>
                  </a:solidFill>
                  <a:ln w="25400">
                    <a:solidFill>
                      <a:schemeClr val="tx1"/>
                    </a:solidFill>
                    <a:miter lim="800000"/>
                    <a:headEnd/>
                    <a:tailEnd/>
                  </a:ln>
                </p:spPr>
                <p:txBody>
                  <a:bodyPr wrap="none" anchor="ctr"/>
                  <a:lstStyle/>
                  <a:p>
                    <a:endParaRPr lang="en-US"/>
                  </a:p>
                </p:txBody>
              </p:sp>
              <p:sp>
                <p:nvSpPr>
                  <p:cNvPr id="50" name="Line 58"/>
                  <p:cNvSpPr>
                    <a:spLocks noChangeShapeType="1"/>
                  </p:cNvSpPr>
                  <p:nvPr/>
                </p:nvSpPr>
                <p:spPr bwMode="auto">
                  <a:xfrm>
                    <a:off x="1476" y="3180"/>
                    <a:ext cx="647"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51" name="Line 59"/>
                  <p:cNvSpPr>
                    <a:spLocks noChangeShapeType="1"/>
                  </p:cNvSpPr>
                  <p:nvPr/>
                </p:nvSpPr>
                <p:spPr bwMode="auto">
                  <a:xfrm>
                    <a:off x="1476" y="3255"/>
                    <a:ext cx="647"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52" name="Line 60"/>
                  <p:cNvSpPr>
                    <a:spLocks noChangeShapeType="1"/>
                  </p:cNvSpPr>
                  <p:nvPr/>
                </p:nvSpPr>
                <p:spPr bwMode="auto">
                  <a:xfrm>
                    <a:off x="1560" y="3331"/>
                    <a:ext cx="64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53" name="Line 61"/>
                  <p:cNvSpPr>
                    <a:spLocks noChangeShapeType="1"/>
                  </p:cNvSpPr>
                  <p:nvPr/>
                </p:nvSpPr>
                <p:spPr bwMode="auto">
                  <a:xfrm>
                    <a:off x="1560" y="3407"/>
                    <a:ext cx="64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54" name="Line 62"/>
                  <p:cNvSpPr>
                    <a:spLocks noChangeShapeType="1"/>
                  </p:cNvSpPr>
                  <p:nvPr/>
                </p:nvSpPr>
                <p:spPr bwMode="auto">
                  <a:xfrm>
                    <a:off x="1811" y="3483"/>
                    <a:ext cx="64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55" name="Line 63"/>
                  <p:cNvSpPr>
                    <a:spLocks noChangeShapeType="1"/>
                  </p:cNvSpPr>
                  <p:nvPr/>
                </p:nvSpPr>
                <p:spPr bwMode="auto">
                  <a:xfrm>
                    <a:off x="1811" y="3559"/>
                    <a:ext cx="85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56" name="Line 64"/>
                  <p:cNvSpPr>
                    <a:spLocks noChangeShapeType="1"/>
                  </p:cNvSpPr>
                  <p:nvPr/>
                </p:nvSpPr>
                <p:spPr bwMode="auto">
                  <a:xfrm>
                    <a:off x="1811" y="3634"/>
                    <a:ext cx="85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57" name="Line 65"/>
                  <p:cNvSpPr>
                    <a:spLocks noChangeShapeType="1"/>
                  </p:cNvSpPr>
                  <p:nvPr/>
                </p:nvSpPr>
                <p:spPr bwMode="auto">
                  <a:xfrm>
                    <a:off x="2205" y="3176"/>
                    <a:ext cx="486" cy="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58" name="Line 66"/>
                  <p:cNvSpPr>
                    <a:spLocks noChangeShapeType="1"/>
                  </p:cNvSpPr>
                  <p:nvPr/>
                </p:nvSpPr>
                <p:spPr bwMode="auto">
                  <a:xfrm>
                    <a:off x="2289" y="3404"/>
                    <a:ext cx="318" cy="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59" name="Line 67"/>
                  <p:cNvSpPr>
                    <a:spLocks noChangeShapeType="1"/>
                  </p:cNvSpPr>
                  <p:nvPr/>
                </p:nvSpPr>
                <p:spPr bwMode="auto">
                  <a:xfrm flipV="1">
                    <a:off x="1535" y="3548"/>
                    <a:ext cx="192" cy="19"/>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60" name="Line 68"/>
                  <p:cNvSpPr>
                    <a:spLocks noChangeShapeType="1"/>
                  </p:cNvSpPr>
                  <p:nvPr/>
                </p:nvSpPr>
                <p:spPr bwMode="auto">
                  <a:xfrm flipV="1">
                    <a:off x="1535" y="3623"/>
                    <a:ext cx="192" cy="18"/>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grpSp>
            <p:sp>
              <p:nvSpPr>
                <p:cNvPr id="48" name="Rectangle 69"/>
                <p:cNvSpPr>
                  <a:spLocks noChangeArrowheads="1"/>
                </p:cNvSpPr>
                <p:nvPr/>
              </p:nvSpPr>
              <p:spPr bwMode="auto">
                <a:xfrm>
                  <a:off x="1849" y="3024"/>
                  <a:ext cx="531" cy="1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GB">
                      <a:solidFill>
                        <a:srgbClr val="000000"/>
                      </a:solidFill>
                      <a:latin typeface="Arial Narrow" pitchFamily="34" charset="0"/>
                    </a:rPr>
                    <a:t>Faaliyet </a:t>
                  </a:r>
                  <a:r>
                    <a:rPr lang="tr-TR">
                      <a:solidFill>
                        <a:srgbClr val="000000"/>
                      </a:solidFill>
                      <a:latin typeface="Arial Narrow" pitchFamily="34" charset="0"/>
                    </a:rPr>
                    <a:t>PLanı</a:t>
                  </a:r>
                  <a:endParaRPr lang="en-GB">
                    <a:solidFill>
                      <a:srgbClr val="000000"/>
                    </a:solidFill>
                    <a:latin typeface="Arial Narrow" pitchFamily="34" charset="0"/>
                  </a:endParaRPr>
                </a:p>
              </p:txBody>
            </p:sp>
          </p:grpSp>
          <p:grpSp>
            <p:nvGrpSpPr>
              <p:cNvPr id="32" name="Group 70"/>
              <p:cNvGrpSpPr>
                <a:grpSpLocks/>
              </p:cNvGrpSpPr>
              <p:nvPr/>
            </p:nvGrpSpPr>
            <p:grpSpPr bwMode="auto">
              <a:xfrm>
                <a:off x="1146" y="3120"/>
                <a:ext cx="1616" cy="716"/>
                <a:chOff x="1146" y="3120"/>
                <a:chExt cx="1616" cy="716"/>
              </a:xfrm>
            </p:grpSpPr>
            <p:grpSp>
              <p:nvGrpSpPr>
                <p:cNvPr id="33" name="Group 71"/>
                <p:cNvGrpSpPr>
                  <a:grpSpLocks/>
                </p:cNvGrpSpPr>
                <p:nvPr/>
              </p:nvGrpSpPr>
              <p:grpSpPr bwMode="auto">
                <a:xfrm>
                  <a:off x="1146" y="3132"/>
                  <a:ext cx="1616" cy="704"/>
                  <a:chOff x="1146" y="3132"/>
                  <a:chExt cx="1616" cy="704"/>
                </a:xfrm>
              </p:grpSpPr>
              <p:sp>
                <p:nvSpPr>
                  <p:cNvPr id="35" name="Rectangle 72"/>
                  <p:cNvSpPr>
                    <a:spLocks noChangeArrowheads="1"/>
                  </p:cNvSpPr>
                  <p:nvPr/>
                </p:nvSpPr>
                <p:spPr bwMode="auto">
                  <a:xfrm>
                    <a:off x="1146" y="3132"/>
                    <a:ext cx="1616" cy="704"/>
                  </a:xfrm>
                  <a:prstGeom prst="rect">
                    <a:avLst/>
                  </a:prstGeom>
                  <a:solidFill>
                    <a:schemeClr val="folHlink"/>
                  </a:solidFill>
                  <a:ln w="25400">
                    <a:solidFill>
                      <a:schemeClr val="tx1"/>
                    </a:solidFill>
                    <a:miter lim="800000"/>
                    <a:headEnd/>
                    <a:tailEnd/>
                  </a:ln>
                </p:spPr>
                <p:txBody>
                  <a:bodyPr wrap="none" anchor="ctr"/>
                  <a:lstStyle/>
                  <a:p>
                    <a:endParaRPr lang="en-US"/>
                  </a:p>
                </p:txBody>
              </p:sp>
              <p:sp>
                <p:nvSpPr>
                  <p:cNvPr id="36" name="Line 73"/>
                  <p:cNvSpPr>
                    <a:spLocks noChangeShapeType="1"/>
                  </p:cNvSpPr>
                  <p:nvPr/>
                </p:nvSpPr>
                <p:spPr bwMode="auto">
                  <a:xfrm>
                    <a:off x="1380" y="3276"/>
                    <a:ext cx="647"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37" name="Line 74"/>
                  <p:cNvSpPr>
                    <a:spLocks noChangeShapeType="1"/>
                  </p:cNvSpPr>
                  <p:nvPr/>
                </p:nvSpPr>
                <p:spPr bwMode="auto">
                  <a:xfrm>
                    <a:off x="1380" y="3351"/>
                    <a:ext cx="647"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38" name="Line 75"/>
                  <p:cNvSpPr>
                    <a:spLocks noChangeShapeType="1"/>
                  </p:cNvSpPr>
                  <p:nvPr/>
                </p:nvSpPr>
                <p:spPr bwMode="auto">
                  <a:xfrm>
                    <a:off x="1464" y="3427"/>
                    <a:ext cx="64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39" name="Line 76"/>
                  <p:cNvSpPr>
                    <a:spLocks noChangeShapeType="1"/>
                  </p:cNvSpPr>
                  <p:nvPr/>
                </p:nvSpPr>
                <p:spPr bwMode="auto">
                  <a:xfrm>
                    <a:off x="1464" y="3503"/>
                    <a:ext cx="64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40" name="Line 77"/>
                  <p:cNvSpPr>
                    <a:spLocks noChangeShapeType="1"/>
                  </p:cNvSpPr>
                  <p:nvPr/>
                </p:nvSpPr>
                <p:spPr bwMode="auto">
                  <a:xfrm>
                    <a:off x="1715" y="3579"/>
                    <a:ext cx="64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41" name="Line 78"/>
                  <p:cNvSpPr>
                    <a:spLocks noChangeShapeType="1"/>
                  </p:cNvSpPr>
                  <p:nvPr/>
                </p:nvSpPr>
                <p:spPr bwMode="auto">
                  <a:xfrm>
                    <a:off x="1715" y="3655"/>
                    <a:ext cx="85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42" name="Line 79"/>
                  <p:cNvSpPr>
                    <a:spLocks noChangeShapeType="1"/>
                  </p:cNvSpPr>
                  <p:nvPr/>
                </p:nvSpPr>
                <p:spPr bwMode="auto">
                  <a:xfrm>
                    <a:off x="1715" y="3730"/>
                    <a:ext cx="856" cy="0"/>
                  </a:xfrm>
                  <a:prstGeom prst="line">
                    <a:avLst/>
                  </a:prstGeom>
                  <a:noFill/>
                  <a:ln w="508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43" name="Line 80"/>
                  <p:cNvSpPr>
                    <a:spLocks noChangeShapeType="1"/>
                  </p:cNvSpPr>
                  <p:nvPr/>
                </p:nvSpPr>
                <p:spPr bwMode="auto">
                  <a:xfrm>
                    <a:off x="2109" y="3272"/>
                    <a:ext cx="486" cy="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44" name="Line 81"/>
                  <p:cNvSpPr>
                    <a:spLocks noChangeShapeType="1"/>
                  </p:cNvSpPr>
                  <p:nvPr/>
                </p:nvSpPr>
                <p:spPr bwMode="auto">
                  <a:xfrm>
                    <a:off x="2193" y="3500"/>
                    <a:ext cx="318" cy="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45" name="Line 82"/>
                  <p:cNvSpPr>
                    <a:spLocks noChangeShapeType="1"/>
                  </p:cNvSpPr>
                  <p:nvPr/>
                </p:nvSpPr>
                <p:spPr bwMode="auto">
                  <a:xfrm flipV="1">
                    <a:off x="1439" y="3644"/>
                    <a:ext cx="192" cy="19"/>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sp>
                <p:nvSpPr>
                  <p:cNvPr id="46" name="Line 83"/>
                  <p:cNvSpPr>
                    <a:spLocks noChangeShapeType="1"/>
                  </p:cNvSpPr>
                  <p:nvPr/>
                </p:nvSpPr>
                <p:spPr bwMode="auto">
                  <a:xfrm flipV="1">
                    <a:off x="1439" y="3719"/>
                    <a:ext cx="192" cy="18"/>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tr-TR"/>
                  </a:p>
                </p:txBody>
              </p:sp>
            </p:grpSp>
            <p:sp>
              <p:nvSpPr>
                <p:cNvPr id="34" name="Rectangle 84"/>
                <p:cNvSpPr>
                  <a:spLocks noChangeArrowheads="1"/>
                </p:cNvSpPr>
                <p:nvPr/>
              </p:nvSpPr>
              <p:spPr bwMode="auto">
                <a:xfrm>
                  <a:off x="1753" y="3120"/>
                  <a:ext cx="531" cy="1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GB">
                      <a:solidFill>
                        <a:srgbClr val="000000"/>
                      </a:solidFill>
                      <a:latin typeface="Arial Narrow" pitchFamily="34" charset="0"/>
                    </a:rPr>
                    <a:t>Faaliyet </a:t>
                  </a:r>
                  <a:r>
                    <a:rPr lang="tr-TR">
                      <a:solidFill>
                        <a:srgbClr val="000000"/>
                      </a:solidFill>
                      <a:latin typeface="Arial Narrow" pitchFamily="34" charset="0"/>
                    </a:rPr>
                    <a:t>PLanı</a:t>
                  </a:r>
                  <a:endParaRPr lang="en-GB">
                    <a:solidFill>
                      <a:srgbClr val="000000"/>
                    </a:solidFill>
                    <a:latin typeface="Arial Narrow" pitchFamily="34" charset="0"/>
                  </a:endParaRPr>
                </a:p>
              </p:txBody>
            </p:sp>
          </p:grpSp>
        </p:grpSp>
        <p:sp>
          <p:nvSpPr>
            <p:cNvPr id="25" name="Rectangle 85"/>
            <p:cNvSpPr>
              <a:spLocks noChangeArrowheads="1"/>
            </p:cNvSpPr>
            <p:nvPr/>
          </p:nvSpPr>
          <p:spPr bwMode="auto">
            <a:xfrm>
              <a:off x="2469" y="2539"/>
              <a:ext cx="1887" cy="2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tr-TR" sz="2400" b="1">
                  <a:solidFill>
                    <a:srgbClr val="C00000"/>
                  </a:solidFill>
                  <a:latin typeface="Arial Narrow" pitchFamily="34" charset="0"/>
                </a:rPr>
                <a:t>Faaliyet Planı ve Bütçe </a:t>
              </a:r>
              <a:endParaRPr lang="en-GB" sz="2400" b="1">
                <a:solidFill>
                  <a:srgbClr val="C00000"/>
                </a:solidFill>
                <a:latin typeface="Arial Narrow" pitchFamily="34" charset="0"/>
              </a:endParaRPr>
            </a:p>
          </p:txBody>
        </p:sp>
        <p:sp>
          <p:nvSpPr>
            <p:cNvPr id="26" name="Rectangle 86"/>
            <p:cNvSpPr>
              <a:spLocks noChangeArrowheads="1"/>
            </p:cNvSpPr>
            <p:nvPr/>
          </p:nvSpPr>
          <p:spPr bwMode="auto">
            <a:xfrm>
              <a:off x="1329" y="1192"/>
              <a:ext cx="1507" cy="2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tr-TR" sz="2400" b="1">
                  <a:solidFill>
                    <a:srgbClr val="C00000"/>
                  </a:solidFill>
                  <a:latin typeface="Arial Narrow" pitchFamily="34" charset="0"/>
                </a:rPr>
                <a:t>Mantıksal Çerçeve</a:t>
              </a:r>
              <a:endParaRPr lang="en-GB" sz="2400" b="1">
                <a:solidFill>
                  <a:srgbClr val="C00000"/>
                </a:solidFill>
                <a:latin typeface="Arial Narrow" pitchFamily="34" charset="0"/>
              </a:endParaRPr>
            </a:p>
          </p:txBody>
        </p:sp>
        <p:sp>
          <p:nvSpPr>
            <p:cNvPr id="27" name="Freeform 87" descr="Tuval"/>
            <p:cNvSpPr>
              <a:spLocks/>
            </p:cNvSpPr>
            <p:nvPr/>
          </p:nvSpPr>
          <p:spPr bwMode="auto">
            <a:xfrm>
              <a:off x="337" y="2064"/>
              <a:ext cx="623" cy="1350"/>
            </a:xfrm>
            <a:custGeom>
              <a:avLst/>
              <a:gdLst>
                <a:gd name="T0" fmla="*/ 559 w 623"/>
                <a:gd name="T1" fmla="*/ 6 h 1350"/>
                <a:gd name="T2" fmla="*/ 436 w 623"/>
                <a:gd name="T3" fmla="*/ 22 h 1350"/>
                <a:gd name="T4" fmla="*/ 326 w 623"/>
                <a:gd name="T5" fmla="*/ 60 h 1350"/>
                <a:gd name="T6" fmla="*/ 226 w 623"/>
                <a:gd name="T7" fmla="*/ 115 h 1350"/>
                <a:gd name="T8" fmla="*/ 141 w 623"/>
                <a:gd name="T9" fmla="*/ 180 h 1350"/>
                <a:gd name="T10" fmla="*/ 75 w 623"/>
                <a:gd name="T11" fmla="*/ 262 h 1350"/>
                <a:gd name="T12" fmla="*/ 27 w 623"/>
                <a:gd name="T13" fmla="*/ 350 h 1350"/>
                <a:gd name="T14" fmla="*/ 7 w 623"/>
                <a:gd name="T15" fmla="*/ 421 h 1350"/>
                <a:gd name="T16" fmla="*/ 1 w 623"/>
                <a:gd name="T17" fmla="*/ 470 h 1350"/>
                <a:gd name="T18" fmla="*/ 0 w 623"/>
                <a:gd name="T19" fmla="*/ 694 h 1350"/>
                <a:gd name="T20" fmla="*/ 6 w 623"/>
                <a:gd name="T21" fmla="*/ 765 h 1350"/>
                <a:gd name="T22" fmla="*/ 26 w 623"/>
                <a:gd name="T23" fmla="*/ 836 h 1350"/>
                <a:gd name="T24" fmla="*/ 57 w 623"/>
                <a:gd name="T25" fmla="*/ 901 h 1350"/>
                <a:gd name="T26" fmla="*/ 100 w 623"/>
                <a:gd name="T27" fmla="*/ 961 h 1350"/>
                <a:gd name="T28" fmla="*/ 152 w 623"/>
                <a:gd name="T29" fmla="*/ 1016 h 1350"/>
                <a:gd name="T30" fmla="*/ 215 w 623"/>
                <a:gd name="T31" fmla="*/ 1065 h 1350"/>
                <a:gd name="T32" fmla="*/ 287 w 623"/>
                <a:gd name="T33" fmla="*/ 1109 h 1350"/>
                <a:gd name="T34" fmla="*/ 367 w 623"/>
                <a:gd name="T35" fmla="*/ 1141 h 1350"/>
                <a:gd name="T36" fmla="*/ 622 w 623"/>
                <a:gd name="T37" fmla="*/ 1087 h 1350"/>
                <a:gd name="T38" fmla="*/ 367 w 623"/>
                <a:gd name="T39" fmla="*/ 945 h 1350"/>
                <a:gd name="T40" fmla="*/ 240 w 623"/>
                <a:gd name="T41" fmla="*/ 885 h 1350"/>
                <a:gd name="T42" fmla="*/ 184 w 623"/>
                <a:gd name="T43" fmla="*/ 847 h 1350"/>
                <a:gd name="T44" fmla="*/ 135 w 623"/>
                <a:gd name="T45" fmla="*/ 803 h 1350"/>
                <a:gd name="T46" fmla="*/ 92 w 623"/>
                <a:gd name="T47" fmla="*/ 754 h 1350"/>
                <a:gd name="T48" fmla="*/ 58 w 623"/>
                <a:gd name="T49" fmla="*/ 705 h 1350"/>
                <a:gd name="T50" fmla="*/ 30 w 623"/>
                <a:gd name="T51" fmla="*/ 650 h 1350"/>
                <a:gd name="T52" fmla="*/ 10 w 623"/>
                <a:gd name="T53" fmla="*/ 595 h 1350"/>
                <a:gd name="T54" fmla="*/ 41 w 623"/>
                <a:gd name="T55" fmla="*/ 513 h 1350"/>
                <a:gd name="T56" fmla="*/ 90 w 623"/>
                <a:gd name="T57" fmla="*/ 432 h 1350"/>
                <a:gd name="T58" fmla="*/ 152 w 623"/>
                <a:gd name="T59" fmla="*/ 366 h 1350"/>
                <a:gd name="T60" fmla="*/ 227 w 623"/>
                <a:gd name="T61" fmla="*/ 306 h 1350"/>
                <a:gd name="T62" fmla="*/ 315 w 623"/>
                <a:gd name="T63" fmla="*/ 262 h 1350"/>
                <a:gd name="T64" fmla="*/ 410 w 623"/>
                <a:gd name="T65" fmla="*/ 224 h 1350"/>
                <a:gd name="T66" fmla="*/ 513 w 623"/>
                <a:gd name="T67" fmla="*/ 202 h 1350"/>
                <a:gd name="T68" fmla="*/ 622 w 623"/>
                <a:gd name="T69" fmla="*/ 0 h 13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23"/>
                <a:gd name="T106" fmla="*/ 0 h 1350"/>
                <a:gd name="T107" fmla="*/ 623 w 623"/>
                <a:gd name="T108" fmla="*/ 1350 h 135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23" h="1350">
                  <a:moveTo>
                    <a:pt x="622" y="0"/>
                  </a:moveTo>
                  <a:lnTo>
                    <a:pt x="559" y="6"/>
                  </a:lnTo>
                  <a:lnTo>
                    <a:pt x="496" y="11"/>
                  </a:lnTo>
                  <a:lnTo>
                    <a:pt x="436" y="22"/>
                  </a:lnTo>
                  <a:lnTo>
                    <a:pt x="380" y="38"/>
                  </a:lnTo>
                  <a:lnTo>
                    <a:pt x="326" y="60"/>
                  </a:lnTo>
                  <a:lnTo>
                    <a:pt x="273" y="88"/>
                  </a:lnTo>
                  <a:lnTo>
                    <a:pt x="226" y="115"/>
                  </a:lnTo>
                  <a:lnTo>
                    <a:pt x="183" y="148"/>
                  </a:lnTo>
                  <a:lnTo>
                    <a:pt x="141" y="180"/>
                  </a:lnTo>
                  <a:lnTo>
                    <a:pt x="106" y="219"/>
                  </a:lnTo>
                  <a:lnTo>
                    <a:pt x="75" y="262"/>
                  </a:lnTo>
                  <a:lnTo>
                    <a:pt x="49" y="306"/>
                  </a:lnTo>
                  <a:lnTo>
                    <a:pt x="27" y="350"/>
                  </a:lnTo>
                  <a:lnTo>
                    <a:pt x="12" y="399"/>
                  </a:lnTo>
                  <a:lnTo>
                    <a:pt x="7" y="421"/>
                  </a:lnTo>
                  <a:lnTo>
                    <a:pt x="3" y="448"/>
                  </a:lnTo>
                  <a:lnTo>
                    <a:pt x="1" y="470"/>
                  </a:lnTo>
                  <a:lnTo>
                    <a:pt x="0" y="497"/>
                  </a:lnTo>
                  <a:lnTo>
                    <a:pt x="0" y="694"/>
                  </a:lnTo>
                  <a:lnTo>
                    <a:pt x="1" y="732"/>
                  </a:lnTo>
                  <a:lnTo>
                    <a:pt x="6" y="765"/>
                  </a:lnTo>
                  <a:lnTo>
                    <a:pt x="15" y="797"/>
                  </a:lnTo>
                  <a:lnTo>
                    <a:pt x="26" y="836"/>
                  </a:lnTo>
                  <a:lnTo>
                    <a:pt x="40" y="868"/>
                  </a:lnTo>
                  <a:lnTo>
                    <a:pt x="57" y="901"/>
                  </a:lnTo>
                  <a:lnTo>
                    <a:pt x="77" y="929"/>
                  </a:lnTo>
                  <a:lnTo>
                    <a:pt x="100" y="961"/>
                  </a:lnTo>
                  <a:lnTo>
                    <a:pt x="124" y="989"/>
                  </a:lnTo>
                  <a:lnTo>
                    <a:pt x="152" y="1016"/>
                  </a:lnTo>
                  <a:lnTo>
                    <a:pt x="183" y="1043"/>
                  </a:lnTo>
                  <a:lnTo>
                    <a:pt x="215" y="1065"/>
                  </a:lnTo>
                  <a:lnTo>
                    <a:pt x="250" y="1087"/>
                  </a:lnTo>
                  <a:lnTo>
                    <a:pt x="287" y="1109"/>
                  </a:lnTo>
                  <a:lnTo>
                    <a:pt x="326" y="1125"/>
                  </a:lnTo>
                  <a:lnTo>
                    <a:pt x="367" y="1141"/>
                  </a:lnTo>
                  <a:lnTo>
                    <a:pt x="367" y="1349"/>
                  </a:lnTo>
                  <a:lnTo>
                    <a:pt x="622" y="1087"/>
                  </a:lnTo>
                  <a:lnTo>
                    <a:pt x="367" y="743"/>
                  </a:lnTo>
                  <a:lnTo>
                    <a:pt x="367" y="945"/>
                  </a:lnTo>
                  <a:lnTo>
                    <a:pt x="301" y="918"/>
                  </a:lnTo>
                  <a:lnTo>
                    <a:pt x="240" y="885"/>
                  </a:lnTo>
                  <a:lnTo>
                    <a:pt x="212" y="868"/>
                  </a:lnTo>
                  <a:lnTo>
                    <a:pt x="184" y="847"/>
                  </a:lnTo>
                  <a:lnTo>
                    <a:pt x="160" y="825"/>
                  </a:lnTo>
                  <a:lnTo>
                    <a:pt x="135" y="803"/>
                  </a:lnTo>
                  <a:lnTo>
                    <a:pt x="114" y="781"/>
                  </a:lnTo>
                  <a:lnTo>
                    <a:pt x="92" y="754"/>
                  </a:lnTo>
                  <a:lnTo>
                    <a:pt x="74" y="732"/>
                  </a:lnTo>
                  <a:lnTo>
                    <a:pt x="58" y="705"/>
                  </a:lnTo>
                  <a:lnTo>
                    <a:pt x="43" y="677"/>
                  </a:lnTo>
                  <a:lnTo>
                    <a:pt x="30" y="650"/>
                  </a:lnTo>
                  <a:lnTo>
                    <a:pt x="20" y="623"/>
                  </a:lnTo>
                  <a:lnTo>
                    <a:pt x="10" y="595"/>
                  </a:lnTo>
                  <a:lnTo>
                    <a:pt x="24" y="552"/>
                  </a:lnTo>
                  <a:lnTo>
                    <a:pt x="41" y="513"/>
                  </a:lnTo>
                  <a:lnTo>
                    <a:pt x="64" y="470"/>
                  </a:lnTo>
                  <a:lnTo>
                    <a:pt x="90" y="432"/>
                  </a:lnTo>
                  <a:lnTo>
                    <a:pt x="120" y="399"/>
                  </a:lnTo>
                  <a:lnTo>
                    <a:pt x="152" y="366"/>
                  </a:lnTo>
                  <a:lnTo>
                    <a:pt x="189" y="333"/>
                  </a:lnTo>
                  <a:lnTo>
                    <a:pt x="227" y="306"/>
                  </a:lnTo>
                  <a:lnTo>
                    <a:pt x="270" y="284"/>
                  </a:lnTo>
                  <a:lnTo>
                    <a:pt x="315" y="262"/>
                  </a:lnTo>
                  <a:lnTo>
                    <a:pt x="361" y="240"/>
                  </a:lnTo>
                  <a:lnTo>
                    <a:pt x="410" y="224"/>
                  </a:lnTo>
                  <a:lnTo>
                    <a:pt x="461" y="213"/>
                  </a:lnTo>
                  <a:lnTo>
                    <a:pt x="513" y="202"/>
                  </a:lnTo>
                  <a:lnTo>
                    <a:pt x="622" y="197"/>
                  </a:lnTo>
                  <a:lnTo>
                    <a:pt x="622" y="0"/>
                  </a:lnTo>
                </a:path>
              </a:pathLst>
            </a:custGeom>
            <a:blipFill dpi="0" rotWithShape="1">
              <a:blip r:embed="rId2"/>
              <a:srcRect/>
              <a:tile tx="0" ty="0" sx="100000" sy="100000" flip="none" algn="tl"/>
            </a:blipFill>
            <a:ln w="12700" cap="rnd">
              <a:solidFill>
                <a:schemeClr val="tx1"/>
              </a:solidFill>
              <a:round/>
              <a:headEnd/>
              <a:tailEnd/>
            </a:ln>
          </p:spPr>
          <p:txBody>
            <a:bodyPr/>
            <a:lstStyle/>
            <a:p>
              <a:endParaRPr lang="tr-TR"/>
            </a:p>
          </p:txBody>
        </p:sp>
        <p:sp>
          <p:nvSpPr>
            <p:cNvPr id="28" name="AutoShape 88" descr="Tuval"/>
            <p:cNvSpPr>
              <a:spLocks noChangeArrowheads="1"/>
            </p:cNvSpPr>
            <p:nvPr/>
          </p:nvSpPr>
          <p:spPr bwMode="auto">
            <a:xfrm>
              <a:off x="3264" y="3072"/>
              <a:ext cx="574" cy="478"/>
            </a:xfrm>
            <a:prstGeom prst="rightArrow">
              <a:avLst>
                <a:gd name="adj1" fmla="val 50000"/>
                <a:gd name="adj2" fmla="val 30032"/>
              </a:avLst>
            </a:prstGeom>
            <a:blipFill dpi="0" rotWithShape="1">
              <a:blip r:embed="rId2"/>
              <a:srcRect/>
              <a:tile tx="0" ty="0" sx="100000" sy="100000" flip="none" algn="tl"/>
            </a:blipFill>
            <a:ln w="9525">
              <a:solidFill>
                <a:schemeClr val="tx1"/>
              </a:solidFill>
              <a:miter lim="800000"/>
              <a:headEnd/>
              <a:tailEnd/>
            </a:ln>
          </p:spPr>
          <p:txBody>
            <a:bodyPr wrap="none" anchor="ctr"/>
            <a:lstStyle/>
            <a:p>
              <a:endParaRPr lang="en-US"/>
            </a:p>
          </p:txBody>
        </p:sp>
        <p:sp>
          <p:nvSpPr>
            <p:cNvPr id="29" name="Rectangle 89"/>
            <p:cNvSpPr>
              <a:spLocks noChangeArrowheads="1"/>
            </p:cNvSpPr>
            <p:nvPr/>
          </p:nvSpPr>
          <p:spPr bwMode="auto">
            <a:xfrm>
              <a:off x="2064" y="2440"/>
              <a:ext cx="287" cy="190"/>
            </a:xfrm>
            <a:prstGeom prst="rect">
              <a:avLst/>
            </a:prstGeom>
            <a:solidFill>
              <a:srgbClr val="FECAD4"/>
            </a:solidFill>
            <a:ln w="12700">
              <a:solidFill>
                <a:schemeClr val="tx1"/>
              </a:solidFill>
              <a:miter lim="800000"/>
              <a:headEnd/>
              <a:tailEnd/>
            </a:ln>
          </p:spPr>
          <p:txBody>
            <a:bodyPr wrap="none" anchor="ctr"/>
            <a:lstStyle/>
            <a:p>
              <a:endParaRPr lang="en-US"/>
            </a:p>
          </p:txBody>
        </p:sp>
      </p:grpSp>
    </p:spTree>
    <p:extLst>
      <p:ext uri="{BB962C8B-B14F-4D97-AF65-F5344CB8AC3E}">
        <p14:creationId xmlns:p14="http://schemas.microsoft.com/office/powerpoint/2010/main" val="29172686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02"/>
          <p:cNvSpPr txBox="1">
            <a:spLocks noChangeArrowheads="1"/>
          </p:cNvSpPr>
          <p:nvPr/>
        </p:nvSpPr>
        <p:spPr bwMode="auto">
          <a:xfrm>
            <a:off x="4427984" y="5117691"/>
            <a:ext cx="4064496" cy="11695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indent="-285750" algn="just" eaLnBrk="1" hangingPunct="1">
              <a:buClr>
                <a:schemeClr val="accent2"/>
              </a:buClr>
              <a:buFont typeface="Wingdings" pitchFamily="2" charset="2"/>
              <a:buChar char="Ø"/>
            </a:pPr>
            <a:r>
              <a:rPr lang="tr-TR" sz="1400" dirty="0">
                <a:latin typeface="Verdana" pitchFamily="34" charset="0"/>
              </a:rPr>
              <a:t>Hazırlık Aşaması</a:t>
            </a:r>
          </a:p>
          <a:p>
            <a:pPr indent="-285750" algn="just" eaLnBrk="1" hangingPunct="1">
              <a:buClr>
                <a:schemeClr val="accent2"/>
              </a:buClr>
              <a:buFont typeface="Wingdings" pitchFamily="2" charset="2"/>
              <a:buChar char="Ø"/>
            </a:pPr>
            <a:r>
              <a:rPr lang="tr-TR" sz="1400" dirty="0">
                <a:latin typeface="Verdana" pitchFamily="34" charset="0"/>
              </a:rPr>
              <a:t>Başlangıç Uygulamaları</a:t>
            </a:r>
          </a:p>
          <a:p>
            <a:pPr indent="-285750" algn="just" eaLnBrk="1" hangingPunct="1">
              <a:buClr>
                <a:schemeClr val="accent2"/>
              </a:buClr>
              <a:buFont typeface="Wingdings" pitchFamily="2" charset="2"/>
              <a:buChar char="Ø"/>
            </a:pPr>
            <a:r>
              <a:rPr lang="tr-TR" sz="1400" dirty="0">
                <a:latin typeface="Verdana" pitchFamily="34" charset="0"/>
              </a:rPr>
              <a:t>Temel Uygulamalar</a:t>
            </a:r>
          </a:p>
          <a:p>
            <a:pPr indent="-285750" eaLnBrk="1" hangingPunct="1">
              <a:buClr>
                <a:schemeClr val="accent2"/>
              </a:buClr>
              <a:buFont typeface="Wingdings" pitchFamily="2" charset="2"/>
              <a:buChar char="Ø"/>
            </a:pPr>
            <a:r>
              <a:rPr lang="tr-TR" sz="1400" dirty="0">
                <a:latin typeface="Verdana" pitchFamily="34" charset="0"/>
              </a:rPr>
              <a:t>Sürdürülebilirlik Faaliyetleri</a:t>
            </a:r>
          </a:p>
          <a:p>
            <a:pPr indent="-285750" algn="just" eaLnBrk="1" hangingPunct="1">
              <a:buClr>
                <a:schemeClr val="accent2"/>
              </a:buClr>
              <a:buFont typeface="Wingdings" pitchFamily="2" charset="2"/>
              <a:buChar char="Ø"/>
            </a:pPr>
            <a:r>
              <a:rPr lang="tr-TR" sz="1400" dirty="0">
                <a:latin typeface="Verdana" pitchFamily="34" charset="0"/>
              </a:rPr>
              <a:t>Görünürlük Çalışmaları</a:t>
            </a:r>
          </a:p>
        </p:txBody>
      </p:sp>
      <p:sp>
        <p:nvSpPr>
          <p:cNvPr id="2" name="Başlık 1"/>
          <p:cNvSpPr>
            <a:spLocks noGrp="1"/>
          </p:cNvSpPr>
          <p:nvPr>
            <p:ph type="title"/>
          </p:nvPr>
        </p:nvSpPr>
        <p:spPr>
          <a:xfrm>
            <a:off x="533400" y="260648"/>
            <a:ext cx="6554867" cy="1016086"/>
          </a:xfrm>
        </p:spPr>
        <p:txBody>
          <a:bodyPr/>
          <a:lstStyle/>
          <a:p>
            <a:pPr algn="ctr"/>
            <a:r>
              <a:rPr lang="tr-TR" dirty="0">
                <a:solidFill>
                  <a:schemeClr val="bg1"/>
                </a:solidFill>
                <a:latin typeface="+mn-lt"/>
              </a:rPr>
              <a:t>Faaliyet Planı</a:t>
            </a:r>
          </a:p>
        </p:txBody>
      </p:sp>
      <p:sp>
        <p:nvSpPr>
          <p:cNvPr id="3" name="İçerik Yer Tutucusu 2"/>
          <p:cNvSpPr>
            <a:spLocks noGrp="1"/>
          </p:cNvSpPr>
          <p:nvPr>
            <p:ph idx="1"/>
          </p:nvPr>
        </p:nvSpPr>
        <p:spPr>
          <a:xfrm>
            <a:off x="533400" y="1988840"/>
            <a:ext cx="6554867" cy="2312230"/>
          </a:xfrm>
        </p:spPr>
        <p:txBody>
          <a:bodyPr>
            <a:normAutofit fontScale="92500"/>
          </a:bodyPr>
          <a:lstStyle/>
          <a:p>
            <a:r>
              <a:rPr lang="tr-TR" sz="2400" dirty="0"/>
              <a:t>Faaliyetleri gerçekleştirmek için gerekli detayları tanımlar</a:t>
            </a:r>
          </a:p>
          <a:p>
            <a:r>
              <a:rPr lang="tr-TR" sz="2400" dirty="0"/>
              <a:t>Faaliyetlerin sırasını, süresini ve önceliğini belirler</a:t>
            </a:r>
          </a:p>
          <a:p>
            <a:r>
              <a:rPr lang="tr-TR" sz="2400" dirty="0"/>
              <a:t>Uygulama ve yönetim sorumluluklarını belirler</a:t>
            </a:r>
          </a:p>
          <a:p>
            <a:endParaRPr lang="tr-TR" sz="2400" dirty="0"/>
          </a:p>
        </p:txBody>
      </p:sp>
      <p:sp>
        <p:nvSpPr>
          <p:cNvPr id="7" name="Text Box 200"/>
          <p:cNvSpPr txBox="1">
            <a:spLocks noChangeArrowheads="1"/>
          </p:cNvSpPr>
          <p:nvPr/>
        </p:nvSpPr>
        <p:spPr bwMode="auto">
          <a:xfrm>
            <a:off x="1628391" y="5589240"/>
            <a:ext cx="1590625"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tr-TR" sz="1800" dirty="0">
                <a:latin typeface="Verdana" pitchFamily="34" charset="0"/>
              </a:rPr>
              <a:t>Faaliyetler</a:t>
            </a:r>
          </a:p>
        </p:txBody>
      </p:sp>
      <p:sp>
        <p:nvSpPr>
          <p:cNvPr id="8" name="AutoShape 201" descr="Tuval"/>
          <p:cNvSpPr>
            <a:spLocks noChangeArrowheads="1"/>
          </p:cNvSpPr>
          <p:nvPr/>
        </p:nvSpPr>
        <p:spPr bwMode="auto">
          <a:xfrm>
            <a:off x="3347864" y="5589240"/>
            <a:ext cx="951272" cy="45800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blipFill dpi="0" rotWithShape="1">
            <a:blip r:embed="rId2"/>
            <a:srcRect/>
            <a:tile tx="0" ty="0" sx="100000" sy="100000" flip="none" algn="tl"/>
          </a:blipFill>
          <a:ln w="9525">
            <a:solidFill>
              <a:schemeClr val="tx1"/>
            </a:solidFill>
            <a:miter lim="800000"/>
            <a:headEnd/>
            <a:tailEnd/>
          </a:ln>
        </p:spPr>
        <p:txBody>
          <a:bodyPr rot="10800000" wrap="none" anchor="ctr"/>
          <a:lstStyle/>
          <a:p>
            <a:endParaRPr lang="tr-TR"/>
          </a:p>
        </p:txBody>
      </p:sp>
      <p:sp>
        <p:nvSpPr>
          <p:cNvPr id="10" name="AutoShape 203"/>
          <p:cNvSpPr>
            <a:spLocks/>
          </p:cNvSpPr>
          <p:nvPr/>
        </p:nvSpPr>
        <p:spPr bwMode="auto">
          <a:xfrm rot="5400000">
            <a:off x="4004692" y="469971"/>
            <a:ext cx="359217" cy="7721545"/>
          </a:xfrm>
          <a:prstGeom prst="rightBrace">
            <a:avLst>
              <a:gd name="adj1" fmla="val 173333"/>
              <a:gd name="adj2" fmla="val 50000"/>
            </a:avLst>
          </a:prstGeom>
          <a:noFill/>
          <a:ln w="254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rot="10800000" wrap="none" anchor="ctr"/>
          <a:lstStyle/>
          <a:p>
            <a:endParaRPr lang="en-US"/>
          </a:p>
        </p:txBody>
      </p:sp>
    </p:spTree>
    <p:extLst>
      <p:ext uri="{BB962C8B-B14F-4D97-AF65-F5344CB8AC3E}">
        <p14:creationId xmlns:p14="http://schemas.microsoft.com/office/powerpoint/2010/main" val="28394329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52810" y="908720"/>
            <a:ext cx="6554867" cy="792088"/>
          </a:xfrm>
        </p:spPr>
        <p:txBody>
          <a:bodyPr>
            <a:normAutofit fontScale="90000"/>
          </a:bodyPr>
          <a:lstStyle/>
          <a:p>
            <a:r>
              <a:rPr lang="tr-TR" sz="3600" dirty="0">
                <a:solidFill>
                  <a:schemeClr val="bg1"/>
                </a:solidFill>
                <a:latin typeface="+mn-lt"/>
              </a:rPr>
              <a:t>Faaliyet Planının Hazırlanma Aşamaları</a:t>
            </a:r>
          </a:p>
        </p:txBody>
      </p:sp>
      <p:sp>
        <p:nvSpPr>
          <p:cNvPr id="3" name="İçerik Yer Tutucusu 2"/>
          <p:cNvSpPr>
            <a:spLocks noGrp="1"/>
          </p:cNvSpPr>
          <p:nvPr>
            <p:ph idx="1"/>
          </p:nvPr>
        </p:nvSpPr>
        <p:spPr>
          <a:xfrm>
            <a:off x="533400" y="1412776"/>
            <a:ext cx="6554867" cy="4536504"/>
          </a:xfrm>
        </p:spPr>
        <p:txBody>
          <a:bodyPr>
            <a:noAutofit/>
          </a:bodyPr>
          <a:lstStyle/>
          <a:p>
            <a:pPr marL="381000" indent="-381000" algn="just">
              <a:buNone/>
            </a:pPr>
            <a:r>
              <a:rPr lang="tr-TR" sz="1800" b="1" dirty="0">
                <a:latin typeface="Calisto MT (Body)"/>
                <a:cs typeface="Calisto MT (Body)"/>
              </a:rPr>
              <a:t>Ana faaliyetlerin listelenmesi;</a:t>
            </a:r>
            <a:r>
              <a:rPr lang="tr-TR" sz="1800" dirty="0">
                <a:latin typeface="Calisto MT (Body)"/>
                <a:cs typeface="Calisto MT (Body)"/>
              </a:rPr>
              <a:t> Mantıksal çerçevedeki faaliyetler </a:t>
            </a:r>
            <a:r>
              <a:rPr lang="tr-TR" sz="1800" dirty="0" err="1">
                <a:latin typeface="Calisto MT (Body)"/>
                <a:cs typeface="Calisto MT (Body)"/>
              </a:rPr>
              <a:t>operasyonel</a:t>
            </a:r>
            <a:r>
              <a:rPr lang="tr-TR" sz="1800" dirty="0">
                <a:latin typeface="Calisto MT (Body)"/>
                <a:cs typeface="Calisto MT (Body)"/>
              </a:rPr>
              <a:t> detayda faaliyet planının hazırlanması için bir baz olarak kullanılabilir.</a:t>
            </a:r>
          </a:p>
          <a:p>
            <a:pPr marL="381000" indent="-381000" algn="just">
              <a:buNone/>
            </a:pPr>
            <a:r>
              <a:rPr lang="tr-TR" sz="1800" b="1" dirty="0">
                <a:latin typeface="Calisto MT (Body)"/>
                <a:cs typeface="Calisto MT (Body)"/>
              </a:rPr>
              <a:t>Faaliyetleri detaylandırmak;</a:t>
            </a:r>
            <a:r>
              <a:rPr lang="tr-TR" sz="1800" dirty="0">
                <a:latin typeface="Calisto MT (Body)"/>
                <a:cs typeface="Calisto MT (Body)"/>
              </a:rPr>
              <a:t> faaliyetleri detaylandırmanın amacı  onları organize etme ve yönetme işlerini kolaylaştırmaktır. Bunun kritik noktası detaylandırmayı doğru yapmaktır. En yaygın hata fazla detaylandırmaktır. Planlamacı gerekli zaman ve kaynakları öngörür ve sorumlulukların dağıtılması için yeterli ayrıntıya sahip olur olmaz detaylandırmayı durdurmalıdır.</a:t>
            </a:r>
          </a:p>
          <a:p>
            <a:endParaRPr lang="tr-TR" sz="1400" dirty="0">
              <a:latin typeface="Calisto MT (Body)"/>
              <a:cs typeface="Calisto MT (Body)"/>
            </a:endParaRPr>
          </a:p>
        </p:txBody>
      </p:sp>
    </p:spTree>
    <p:extLst>
      <p:ext uri="{BB962C8B-B14F-4D97-AF65-F5344CB8AC3E}">
        <p14:creationId xmlns:p14="http://schemas.microsoft.com/office/powerpoint/2010/main" val="32801283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2DDCC5-9B06-4D5C-A989-7CD03E7C175C}"/>
              </a:ext>
            </a:extLst>
          </p:cNvPr>
          <p:cNvSpPr>
            <a:spLocks noGrp="1"/>
          </p:cNvSpPr>
          <p:nvPr>
            <p:ph type="title"/>
          </p:nvPr>
        </p:nvSpPr>
        <p:spPr>
          <a:xfrm>
            <a:off x="323528" y="1052736"/>
            <a:ext cx="8143056" cy="4030959"/>
          </a:xfrm>
        </p:spPr>
        <p:txBody>
          <a:bodyPr>
            <a:normAutofit/>
          </a:bodyPr>
          <a:lstStyle/>
          <a:p>
            <a:pPr marL="381000" marR="0" lvl="0" indent="-381000" algn="ctr" defTabSz="457200" rtl="0" eaLnBrk="1" fontAlgn="auto" latinLnBrk="0" hangingPunct="1">
              <a:lnSpc>
                <a:spcPct val="100000"/>
              </a:lnSpc>
              <a:spcBef>
                <a:spcPct val="20000"/>
              </a:spcBef>
              <a:spcAft>
                <a:spcPts val="600"/>
              </a:spcAft>
              <a:tabLst/>
              <a:defRPr/>
            </a:pPr>
            <a:r>
              <a:rPr kumimoji="0" lang="tr-TR" sz="2000" b="1" i="0" u="none" strike="noStrike" kern="1200" cap="none" spc="0" normalizeH="0" baseline="0" noProof="0" dirty="0">
                <a:ln>
                  <a:noFill/>
                </a:ln>
                <a:solidFill>
                  <a:srgbClr val="146194">
                    <a:lumMod val="75000"/>
                  </a:srgbClr>
                </a:solidFill>
                <a:effectLst/>
                <a:uLnTx/>
                <a:uFillTx/>
                <a:latin typeface="Calisto MT (Body)"/>
                <a:ea typeface="+mn-ea"/>
                <a:cs typeface="Calisto MT (Body)"/>
              </a:rPr>
              <a:t>	Sıralama ve bağımlılıkların belirlenmesi;</a:t>
            </a:r>
            <a:r>
              <a:rPr kumimoji="0" lang="tr-TR" sz="2000" b="0" i="0" u="none" strike="noStrike" kern="1200" cap="none" spc="0" normalizeH="0" baseline="0" noProof="0" dirty="0">
                <a:ln>
                  <a:noFill/>
                </a:ln>
                <a:solidFill>
                  <a:srgbClr val="146194">
                    <a:lumMod val="75000"/>
                  </a:srgbClr>
                </a:solidFill>
                <a:effectLst/>
                <a:uLnTx/>
                <a:uFillTx/>
                <a:latin typeface="Calisto MT (Body)"/>
                <a:ea typeface="+mn-ea"/>
                <a:cs typeface="Calisto MT (Body)"/>
              </a:rPr>
              <a:t> faaliyetler yeterince detaylandırıldıktan sonra birbirleriyle ilişkilerine karar verilmelidir. Sıralama bir faaliyetin hangi faaliyeti izleyeceğini, bağımlılık ise birisi bitmeden başlayamayacak veya tamamlanamayacak faaliyetler dizinini gösterir. Bağımlılıklar aynı kişi tarafından yapılacak faaliyetler arasında da olabilir.</a:t>
            </a:r>
            <a:br>
              <a:rPr kumimoji="0" lang="tr-TR" sz="2000" b="0" i="0" u="none" strike="noStrike" kern="1200" cap="none" spc="0" normalizeH="0" baseline="0" noProof="0" dirty="0">
                <a:ln>
                  <a:noFill/>
                </a:ln>
                <a:solidFill>
                  <a:srgbClr val="146194">
                    <a:lumMod val="75000"/>
                  </a:srgbClr>
                </a:solidFill>
                <a:effectLst/>
                <a:uLnTx/>
                <a:uFillTx/>
                <a:latin typeface="Calisto MT (Body)"/>
                <a:ea typeface="+mn-ea"/>
                <a:cs typeface="Calisto MT (Body)"/>
              </a:rPr>
            </a:br>
            <a:endParaRPr lang="tr-TR" sz="2000" dirty="0"/>
          </a:p>
        </p:txBody>
      </p:sp>
      <p:sp>
        <p:nvSpPr>
          <p:cNvPr id="3" name="İçerik Yer Tutucusu 2">
            <a:extLst>
              <a:ext uri="{FF2B5EF4-FFF2-40B4-BE49-F238E27FC236}">
                <a16:creationId xmlns:a16="http://schemas.microsoft.com/office/drawing/2014/main" id="{7BD5AF0B-E425-4AEC-983B-6B13F9A86A71}"/>
              </a:ext>
            </a:extLst>
          </p:cNvPr>
          <p:cNvSpPr>
            <a:spLocks noGrp="1"/>
          </p:cNvSpPr>
          <p:nvPr>
            <p:ph idx="1"/>
          </p:nvPr>
        </p:nvSpPr>
        <p:spPr>
          <a:xfrm>
            <a:off x="533400" y="533400"/>
            <a:ext cx="6554867" cy="951384"/>
          </a:xfrm>
        </p:spPr>
        <p:txBody>
          <a:bodyPr>
            <a:noAutofit/>
          </a:bodyPr>
          <a:lstStyle/>
          <a:p>
            <a:r>
              <a:rPr kumimoji="0" lang="tr-TR" sz="3200" b="0" i="0" u="none" strike="noStrike" kern="1200" cap="all" spc="0" normalizeH="0" baseline="0" noProof="0" dirty="0">
                <a:ln w="3175" cmpd="sng">
                  <a:noFill/>
                </a:ln>
                <a:solidFill>
                  <a:schemeClr val="bg1"/>
                </a:solidFill>
                <a:effectLst/>
                <a:uLnTx/>
                <a:uFillTx/>
                <a:latin typeface="Century Gothic" panose="020B0502020202020204"/>
                <a:ea typeface="+mj-ea"/>
                <a:cs typeface="+mj-cs"/>
              </a:rPr>
              <a:t>Faaliyet Planının Hazırlanma Aşamaları</a:t>
            </a:r>
            <a:endParaRPr lang="tr-TR" sz="3200" dirty="0">
              <a:solidFill>
                <a:schemeClr val="bg1"/>
              </a:solidFill>
            </a:endParaRPr>
          </a:p>
        </p:txBody>
      </p:sp>
    </p:spTree>
    <p:extLst>
      <p:ext uri="{BB962C8B-B14F-4D97-AF65-F5344CB8AC3E}">
        <p14:creationId xmlns:p14="http://schemas.microsoft.com/office/powerpoint/2010/main" val="1774039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423608"/>
            <a:ext cx="6554867" cy="1152128"/>
          </a:xfrm>
        </p:spPr>
        <p:txBody>
          <a:bodyPr>
            <a:normAutofit/>
          </a:bodyPr>
          <a:lstStyle/>
          <a:p>
            <a:pPr algn="ctr"/>
            <a:r>
              <a:rPr lang="tr-TR" dirty="0">
                <a:solidFill>
                  <a:schemeClr val="bg1"/>
                </a:solidFill>
                <a:latin typeface="+mn-lt"/>
              </a:rPr>
              <a:t>Proje Döngüsü Yönetimi</a:t>
            </a:r>
          </a:p>
        </p:txBody>
      </p:sp>
      <p:sp>
        <p:nvSpPr>
          <p:cNvPr id="3" name="İçerik Yer Tutucusu 2"/>
          <p:cNvSpPr>
            <a:spLocks noGrp="1"/>
          </p:cNvSpPr>
          <p:nvPr>
            <p:ph idx="1"/>
          </p:nvPr>
        </p:nvSpPr>
        <p:spPr>
          <a:xfrm>
            <a:off x="643436" y="1268760"/>
            <a:ext cx="7992888" cy="3456384"/>
          </a:xfrm>
        </p:spPr>
        <p:txBody>
          <a:bodyPr>
            <a:normAutofit/>
          </a:bodyPr>
          <a:lstStyle/>
          <a:p>
            <a:pPr marL="114300" indent="0" algn="just">
              <a:buNone/>
            </a:pPr>
            <a:r>
              <a:rPr lang="tr-TR" sz="1800" dirty="0">
                <a:cs typeface="Arial" pitchFamily="34" charset="0"/>
              </a:rPr>
              <a:t>Bir projenin hedeflerine </a:t>
            </a:r>
          </a:p>
          <a:p>
            <a:pPr algn="just"/>
            <a:r>
              <a:rPr lang="tr-TR" sz="1800" dirty="0">
                <a:cs typeface="Arial" pitchFamily="34" charset="0"/>
              </a:rPr>
              <a:t>zamanında, </a:t>
            </a:r>
          </a:p>
          <a:p>
            <a:pPr algn="just"/>
            <a:r>
              <a:rPr lang="tr-TR" sz="1800" dirty="0">
                <a:cs typeface="Arial" pitchFamily="34" charset="0"/>
              </a:rPr>
              <a:t>öngörülen maliyet, </a:t>
            </a:r>
          </a:p>
          <a:p>
            <a:pPr algn="just"/>
            <a:r>
              <a:rPr lang="tr-TR" sz="1800" dirty="0">
                <a:cs typeface="Arial" pitchFamily="34" charset="0"/>
              </a:rPr>
              <a:t>kalite </a:t>
            </a:r>
          </a:p>
          <a:p>
            <a:pPr algn="just"/>
            <a:r>
              <a:rPr lang="tr-TR" sz="1800" dirty="0">
                <a:cs typeface="Arial" pitchFamily="34" charset="0"/>
              </a:rPr>
              <a:t>performansta ulaşmasını sağlamak amacıyla; </a:t>
            </a:r>
          </a:p>
          <a:p>
            <a:pPr algn="just"/>
            <a:r>
              <a:rPr lang="tr-TR" sz="1800" dirty="0">
                <a:cs typeface="Arial" pitchFamily="34" charset="0"/>
              </a:rPr>
              <a:t>projenin tüm boyutlarının </a:t>
            </a:r>
            <a:r>
              <a:rPr lang="tr-TR" sz="1800" b="1" dirty="0">
                <a:cs typeface="Arial" pitchFamily="34" charset="0"/>
              </a:rPr>
              <a:t>planlanması, izlenmesi, kontrol edilmesi ve tüm çalışanların  motivasyonu</a:t>
            </a:r>
            <a:r>
              <a:rPr lang="tr-TR" sz="1800" dirty="0">
                <a:cs typeface="Arial" pitchFamily="34" charset="0"/>
              </a:rPr>
              <a:t>nun sağlanmasıdır</a:t>
            </a:r>
            <a:r>
              <a:rPr lang="tr-TR" sz="1800" dirty="0">
                <a:solidFill>
                  <a:srgbClr val="00B050"/>
                </a:solidFill>
              </a:rPr>
              <a:t>.</a:t>
            </a:r>
            <a:endParaRPr lang="tr-TR" sz="1800" dirty="0"/>
          </a:p>
        </p:txBody>
      </p:sp>
    </p:spTree>
    <p:extLst>
      <p:ext uri="{BB962C8B-B14F-4D97-AF65-F5344CB8AC3E}">
        <p14:creationId xmlns:p14="http://schemas.microsoft.com/office/powerpoint/2010/main" val="5624236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8650" y="365127"/>
            <a:ext cx="7886700" cy="920734"/>
          </a:xfrm>
        </p:spPr>
        <p:txBody>
          <a:bodyPr>
            <a:normAutofit fontScale="90000"/>
          </a:bodyPr>
          <a:lstStyle/>
          <a:p>
            <a:r>
              <a:rPr lang="tr-TR" sz="3600" dirty="0">
                <a:solidFill>
                  <a:schemeClr val="bg1"/>
                </a:solidFill>
                <a:latin typeface="+mn-lt"/>
              </a:rPr>
              <a:t>Faaliyet Planının Hazırlanma Aşamaları</a:t>
            </a:r>
          </a:p>
        </p:txBody>
      </p:sp>
      <p:sp>
        <p:nvSpPr>
          <p:cNvPr id="3" name="İçerik Yer Tutucusu 2"/>
          <p:cNvSpPr>
            <a:spLocks noGrp="1"/>
          </p:cNvSpPr>
          <p:nvPr>
            <p:ph idx="1"/>
          </p:nvPr>
        </p:nvSpPr>
        <p:spPr>
          <a:xfrm>
            <a:off x="512667" y="908720"/>
            <a:ext cx="7620000" cy="5214974"/>
          </a:xfrm>
        </p:spPr>
        <p:txBody>
          <a:bodyPr>
            <a:noAutofit/>
          </a:bodyPr>
          <a:lstStyle/>
          <a:p>
            <a:pPr marL="0" indent="0" algn="just">
              <a:lnSpc>
                <a:spcPct val="90000"/>
              </a:lnSpc>
              <a:buNone/>
            </a:pPr>
            <a:r>
              <a:rPr lang="tr-TR" sz="1800" b="1" dirty="0"/>
              <a:t>Faaliyetlerin başlama, uygulanma süreci ve tamamlanma zamanını belirlemek</a:t>
            </a:r>
            <a:r>
              <a:rPr lang="tr-TR" sz="1800" b="1" u="sng" dirty="0"/>
              <a:t>;</a:t>
            </a:r>
            <a:r>
              <a:rPr lang="tr-TR" sz="1800" dirty="0">
                <a:cs typeface="Times New Roman" charset="0"/>
              </a:rPr>
              <a:t> </a:t>
            </a:r>
            <a:r>
              <a:rPr lang="tr-TR" sz="1800" dirty="0"/>
              <a:t>detaylandırılmış faaliyetlerin başlama ve bitiş zamanlarının belirlenmesiyle Faaliyet Planı oluşturulabilir. Zamanı doğru öngörmek genellikle güçtür, bunda deneyim ve teknik bilgiden yararlanılmalıdır. Bu konuda yeterli bilgi sahibi olunamaması, karşı karşıya kalınan yaygın bir durumdur ve gerekli zamanı doğru öngörememeye neden olur. </a:t>
            </a:r>
          </a:p>
          <a:p>
            <a:pPr marL="0" indent="0" algn="just">
              <a:lnSpc>
                <a:spcPct val="90000"/>
              </a:lnSpc>
              <a:buNone/>
            </a:pPr>
            <a:r>
              <a:rPr lang="tr-TR" sz="1800" b="1" dirty="0"/>
              <a:t>Öngörülerde sapma nedenleri:</a:t>
            </a:r>
          </a:p>
          <a:p>
            <a:pPr marL="0" indent="0" algn="just">
              <a:lnSpc>
                <a:spcPct val="90000"/>
              </a:lnSpc>
            </a:pPr>
            <a:r>
              <a:rPr lang="tr-TR" sz="1800" dirty="0">
                <a:cs typeface="Times New Roman" charset="0"/>
              </a:rPr>
              <a:t> </a:t>
            </a:r>
            <a:r>
              <a:rPr lang="tr-TR" sz="1800" dirty="0"/>
              <a:t>Gerekli bazı detay faaliyetleri ihmal etmek,</a:t>
            </a:r>
          </a:p>
          <a:p>
            <a:pPr marL="0" indent="0" algn="just">
              <a:lnSpc>
                <a:spcPct val="90000"/>
              </a:lnSpc>
            </a:pPr>
            <a:r>
              <a:rPr lang="tr-TR" sz="1800" dirty="0"/>
              <a:t> Faaliyetlerin bağımlılıkların yeterince ortaya konamaması,</a:t>
            </a:r>
          </a:p>
          <a:p>
            <a:pPr marL="0" indent="0" algn="just">
              <a:lnSpc>
                <a:spcPct val="90000"/>
              </a:lnSpc>
            </a:pPr>
            <a:r>
              <a:rPr lang="tr-TR" sz="1800" dirty="0"/>
              <a:t> Kaynak dağılımda </a:t>
            </a:r>
            <a:r>
              <a:rPr lang="tr-TR" sz="1800" dirty="0" err="1"/>
              <a:t>etkinsizlik</a:t>
            </a:r>
            <a:r>
              <a:rPr lang="tr-TR" sz="1800" dirty="0"/>
              <a:t> (aynı kişi /kurum veya aynı malzemeyi aynı anda iki veya daha fazla sayıda işin yapılması için tahsis etmek),</a:t>
            </a:r>
          </a:p>
          <a:p>
            <a:pPr marL="0" indent="0" algn="just">
              <a:lnSpc>
                <a:spcPct val="90000"/>
              </a:lnSpc>
            </a:pPr>
            <a:r>
              <a:rPr lang="tr-TR" sz="1800" dirty="0"/>
              <a:t> Hızlı sonuç alma isteği</a:t>
            </a:r>
            <a:endParaRPr lang="tr-TR" sz="1800" dirty="0">
              <a:cs typeface="Times New Roman" charset="0"/>
            </a:endParaRPr>
          </a:p>
        </p:txBody>
      </p:sp>
    </p:spTree>
    <p:extLst>
      <p:ext uri="{BB962C8B-B14F-4D97-AF65-F5344CB8AC3E}">
        <p14:creationId xmlns:p14="http://schemas.microsoft.com/office/powerpoint/2010/main" val="3117133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847474"/>
            <a:ext cx="6554867" cy="864096"/>
          </a:xfrm>
        </p:spPr>
        <p:txBody>
          <a:bodyPr>
            <a:normAutofit fontScale="90000"/>
          </a:bodyPr>
          <a:lstStyle/>
          <a:p>
            <a:r>
              <a:rPr lang="tr-TR" sz="3600" dirty="0">
                <a:solidFill>
                  <a:schemeClr val="bg1"/>
                </a:solidFill>
                <a:latin typeface="+mn-lt"/>
              </a:rPr>
              <a:t>Faaliyet Planının Hazırlanma Aşamaları</a:t>
            </a:r>
          </a:p>
        </p:txBody>
      </p:sp>
      <p:sp>
        <p:nvSpPr>
          <p:cNvPr id="3" name="İçerik Yer Tutucusu 2"/>
          <p:cNvSpPr>
            <a:spLocks noGrp="1"/>
          </p:cNvSpPr>
          <p:nvPr>
            <p:ph idx="1"/>
          </p:nvPr>
        </p:nvSpPr>
        <p:spPr>
          <a:xfrm>
            <a:off x="467544" y="1196752"/>
            <a:ext cx="7620000" cy="3877670"/>
          </a:xfrm>
        </p:spPr>
        <p:txBody>
          <a:bodyPr>
            <a:noAutofit/>
          </a:bodyPr>
          <a:lstStyle/>
          <a:p>
            <a:pPr marL="0" indent="0" algn="just">
              <a:lnSpc>
                <a:spcPct val="90000"/>
              </a:lnSpc>
              <a:buNone/>
            </a:pPr>
            <a:r>
              <a:rPr lang="tr-TR" sz="1800" b="1" dirty="0"/>
              <a:t>Faaliyetlerin başlama, uygulanma süreci ve tamamlanma zamanını belirlemek</a:t>
            </a:r>
            <a:r>
              <a:rPr lang="tr-TR" sz="1800" b="1" u="sng" dirty="0"/>
              <a:t>;</a:t>
            </a:r>
            <a:r>
              <a:rPr lang="tr-TR" sz="1800" dirty="0">
                <a:cs typeface="Times New Roman" charset="0"/>
              </a:rPr>
              <a:t> </a:t>
            </a:r>
            <a:r>
              <a:rPr lang="tr-TR" sz="1800" dirty="0"/>
              <a:t>detaylandırılmış faaliyetlerin başlama ve bitiş zamanlarının belirlenmesiyle Faaliyet Planı oluşturulabilir. Zamanı doğru öngörmek genellikle güçtür, bunda deneyim ve teknik bilgiden yararlanılmalıdır. Bu konuda yeterli bilgi sahibi olunamaması, karşı karşıya kalınan yaygın bir durumdur ve gerekli zamanı doğru öngörememeye neden olur. </a:t>
            </a:r>
          </a:p>
          <a:p>
            <a:endParaRPr lang="tr-TR" sz="1400" dirty="0"/>
          </a:p>
        </p:txBody>
      </p:sp>
    </p:spTree>
    <p:extLst>
      <p:ext uri="{BB962C8B-B14F-4D97-AF65-F5344CB8AC3E}">
        <p14:creationId xmlns:p14="http://schemas.microsoft.com/office/powerpoint/2010/main" val="28491559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3400" y="476672"/>
            <a:ext cx="6554867" cy="1224136"/>
          </a:xfrm>
        </p:spPr>
        <p:txBody>
          <a:bodyPr>
            <a:normAutofit/>
          </a:bodyPr>
          <a:lstStyle/>
          <a:p>
            <a:r>
              <a:rPr lang="tr-TR" dirty="0">
                <a:solidFill>
                  <a:schemeClr val="bg1"/>
                </a:solidFill>
                <a:latin typeface="+mn-lt"/>
              </a:rPr>
              <a:t>Faaliyet Planının Hazırlanma Aşamaları</a:t>
            </a:r>
          </a:p>
        </p:txBody>
      </p:sp>
      <p:sp>
        <p:nvSpPr>
          <p:cNvPr id="3" name="İçerik Yer Tutucusu 2"/>
          <p:cNvSpPr>
            <a:spLocks noGrp="1"/>
          </p:cNvSpPr>
          <p:nvPr>
            <p:ph idx="1"/>
          </p:nvPr>
        </p:nvSpPr>
        <p:spPr>
          <a:xfrm>
            <a:off x="567937" y="2060848"/>
            <a:ext cx="7927032" cy="2592288"/>
          </a:xfrm>
        </p:spPr>
        <p:txBody>
          <a:bodyPr>
            <a:normAutofit fontScale="85000" lnSpcReduction="10000"/>
          </a:bodyPr>
          <a:lstStyle/>
          <a:p>
            <a:pPr marL="0" indent="0" algn="just">
              <a:lnSpc>
                <a:spcPct val="90000"/>
              </a:lnSpc>
              <a:buNone/>
            </a:pPr>
            <a:r>
              <a:rPr lang="tr-TR" sz="2400" b="1" dirty="0"/>
              <a:t>Öngörülerde sapma nedenleri:</a:t>
            </a:r>
          </a:p>
          <a:p>
            <a:pPr marL="0" indent="0" algn="just">
              <a:lnSpc>
                <a:spcPct val="90000"/>
              </a:lnSpc>
            </a:pPr>
            <a:r>
              <a:rPr lang="tr-TR" sz="2400" dirty="0">
                <a:cs typeface="Times New Roman" charset="0"/>
              </a:rPr>
              <a:t> </a:t>
            </a:r>
            <a:r>
              <a:rPr lang="tr-TR" sz="2400" dirty="0"/>
              <a:t>Gerekli bazı detay faaliyetleri ihmal etmek,</a:t>
            </a:r>
          </a:p>
          <a:p>
            <a:pPr marL="0" indent="0" algn="just">
              <a:lnSpc>
                <a:spcPct val="90000"/>
              </a:lnSpc>
            </a:pPr>
            <a:r>
              <a:rPr lang="tr-TR" sz="2400" dirty="0"/>
              <a:t> Faaliyetlerin bağımlılıkların yeterince ortaya konamaması,</a:t>
            </a:r>
          </a:p>
          <a:p>
            <a:pPr marL="0" indent="0" algn="just">
              <a:lnSpc>
                <a:spcPct val="90000"/>
              </a:lnSpc>
            </a:pPr>
            <a:r>
              <a:rPr lang="tr-TR" sz="2400" dirty="0"/>
              <a:t> Kaynak dağılımda </a:t>
            </a:r>
            <a:r>
              <a:rPr lang="tr-TR" sz="2400" dirty="0" err="1"/>
              <a:t>etkinsizlik</a:t>
            </a:r>
            <a:r>
              <a:rPr lang="tr-TR" sz="2400" dirty="0"/>
              <a:t> (aynı kişi /kurum veya aynı malzemeyi aynı anda iki veya daha fazla sayıda işin yapılması için tahsis etmek),</a:t>
            </a:r>
          </a:p>
          <a:p>
            <a:pPr marL="0" indent="0" algn="just">
              <a:lnSpc>
                <a:spcPct val="90000"/>
              </a:lnSpc>
            </a:pPr>
            <a:r>
              <a:rPr lang="tr-TR" sz="2400" dirty="0"/>
              <a:t> Hızlı sonuç alma isteği</a:t>
            </a:r>
            <a:endParaRPr lang="tr-TR" sz="2400" dirty="0">
              <a:cs typeface="Times New Roman" charset="0"/>
            </a:endParaRPr>
          </a:p>
          <a:p>
            <a:endParaRPr lang="tr-TR" dirty="0"/>
          </a:p>
        </p:txBody>
      </p:sp>
    </p:spTree>
    <p:extLst>
      <p:ext uri="{BB962C8B-B14F-4D97-AF65-F5344CB8AC3E}">
        <p14:creationId xmlns:p14="http://schemas.microsoft.com/office/powerpoint/2010/main" val="10531652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3400" y="620688"/>
            <a:ext cx="6554867" cy="1124744"/>
          </a:xfrm>
        </p:spPr>
        <p:txBody>
          <a:bodyPr>
            <a:normAutofit fontScale="90000"/>
          </a:bodyPr>
          <a:lstStyle/>
          <a:p>
            <a:r>
              <a:rPr lang="tr-TR" sz="3600" dirty="0">
                <a:solidFill>
                  <a:schemeClr val="bg1"/>
                </a:solidFill>
                <a:latin typeface="+mn-lt"/>
              </a:rPr>
              <a:t>Faaliyet Planının Hazırlanma Aşamaları</a:t>
            </a:r>
          </a:p>
        </p:txBody>
      </p:sp>
      <p:sp>
        <p:nvSpPr>
          <p:cNvPr id="3" name="İçerik Yer Tutucusu 2"/>
          <p:cNvSpPr>
            <a:spLocks noGrp="1"/>
          </p:cNvSpPr>
          <p:nvPr>
            <p:ph idx="1"/>
          </p:nvPr>
        </p:nvSpPr>
        <p:spPr>
          <a:xfrm>
            <a:off x="533400" y="1484784"/>
            <a:ext cx="6554867" cy="5112568"/>
          </a:xfrm>
        </p:spPr>
        <p:txBody>
          <a:bodyPr>
            <a:normAutofit fontScale="62500" lnSpcReduction="20000"/>
          </a:bodyPr>
          <a:lstStyle/>
          <a:p>
            <a:pPr algn="just" eaLnBrk="0" hangingPunct="0">
              <a:lnSpc>
                <a:spcPct val="140000"/>
              </a:lnSpc>
              <a:tabLst>
                <a:tab pos="228600" algn="l"/>
              </a:tabLst>
            </a:pPr>
            <a:r>
              <a:rPr lang="tr-TR" sz="2800" b="1" dirty="0"/>
              <a:t>Gerekli uzmanlık/becerinin tanımlanması;</a:t>
            </a:r>
            <a:r>
              <a:rPr lang="tr-TR" sz="2400" dirty="0"/>
              <a:t> ne yapılması gerektiği ortaya konduğunda gerekli uzmanlığı belirlemek kolaydır. Böylece mevcut beşeri sermaye ile Faaliyet Planının gerçekleşip gerçekleşmeyeceğini öngörmek ve gerekli eksikliklerin tamamlanması mümkün olur.</a:t>
            </a:r>
            <a:endParaRPr lang="tr-TR" sz="2800" b="1" dirty="0"/>
          </a:p>
          <a:p>
            <a:pPr algn="just" eaLnBrk="0" hangingPunct="0">
              <a:lnSpc>
                <a:spcPct val="140000"/>
              </a:lnSpc>
              <a:tabLst>
                <a:tab pos="228600" algn="l"/>
              </a:tabLst>
            </a:pPr>
            <a:r>
              <a:rPr lang="tr-TR" sz="2800" b="1" dirty="0"/>
              <a:t>Grup içinde işlerin tahsisi;</a:t>
            </a:r>
            <a:r>
              <a:rPr lang="tr-TR" sz="2400" dirty="0"/>
              <a:t> hangi işi kimin yapacağını belirlemekten daha kapsamlı bir şeydir. Görev ve sorumluluklar  belirlenir ve bunların dağılımında bireylerin yetenek, deneyim ve kapasiteleri dikkate alınır. Bireylerin görevlerinin gereğini yeterince kavramış olmaları sağlanır. </a:t>
            </a:r>
          </a:p>
          <a:p>
            <a:pPr algn="just" eaLnBrk="0" hangingPunct="0">
              <a:lnSpc>
                <a:spcPct val="140000"/>
              </a:lnSpc>
              <a:tabLst>
                <a:tab pos="228600" algn="l"/>
              </a:tabLst>
            </a:pPr>
            <a:r>
              <a:rPr lang="tr-TR" sz="2400" dirty="0"/>
              <a:t>Faaliyetlerden sorumlu kişilerin/birimlerin iş planlarında haftalık zaman aralığı kullanılabilirken, genel bir faaliyet planında, </a:t>
            </a:r>
            <a:r>
              <a:rPr lang="tr-TR" sz="2400" dirty="0" err="1"/>
              <a:t>termin</a:t>
            </a:r>
            <a:r>
              <a:rPr lang="tr-TR" sz="2400" dirty="0"/>
              <a:t>, aylık veya üç aylık bazda belirlenmektedir.</a:t>
            </a:r>
            <a:endParaRPr lang="tr-TR" sz="2800" dirty="0"/>
          </a:p>
          <a:p>
            <a:pPr>
              <a:lnSpc>
                <a:spcPct val="140000"/>
              </a:lnSpc>
            </a:pPr>
            <a:endParaRPr lang="tr-TR" dirty="0"/>
          </a:p>
        </p:txBody>
      </p:sp>
    </p:spTree>
    <p:extLst>
      <p:ext uri="{BB962C8B-B14F-4D97-AF65-F5344CB8AC3E}">
        <p14:creationId xmlns:p14="http://schemas.microsoft.com/office/powerpoint/2010/main" val="1501862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34197"/>
            <a:ext cx="6554867" cy="1524000"/>
          </a:xfrm>
        </p:spPr>
        <p:txBody>
          <a:bodyPr/>
          <a:lstStyle/>
          <a:p>
            <a:pPr algn="ctr"/>
            <a:r>
              <a:rPr lang="tr-TR" dirty="0">
                <a:latin typeface="+mn-lt"/>
              </a:rPr>
              <a:t>Faaliyet Planı – </a:t>
            </a:r>
            <a:r>
              <a:rPr lang="tr-TR" dirty="0" err="1">
                <a:latin typeface="+mn-lt"/>
              </a:rPr>
              <a:t>Gantt</a:t>
            </a:r>
            <a:r>
              <a:rPr lang="tr-TR" dirty="0">
                <a:latin typeface="+mn-lt"/>
              </a:rPr>
              <a:t> </a:t>
            </a:r>
          </a:p>
        </p:txBody>
      </p:sp>
      <p:sp>
        <p:nvSpPr>
          <p:cNvPr id="6" name="Slayt Numarası Yer Tutucusu 5"/>
          <p:cNvSpPr>
            <a:spLocks noGrp="1"/>
          </p:cNvSpPr>
          <p:nvPr>
            <p:ph type="sldNum" sz="quarter" idx="12"/>
          </p:nvPr>
        </p:nvSpPr>
        <p:spPr/>
        <p:txBody>
          <a:bodyPr/>
          <a:lstStyle/>
          <a:p>
            <a:fld id="{F302176B-0E47-46AC-8F43-DAB4B8A37D06}" type="slidenum">
              <a:rPr lang="tr-TR" smtClean="0"/>
              <a:pPr/>
              <a:t>44</a:t>
            </a:fld>
            <a:endParaRPr lang="tr-TR"/>
          </a:p>
        </p:txBody>
      </p:sp>
      <p:graphicFrame>
        <p:nvGraphicFramePr>
          <p:cNvPr id="7" name="Group 205"/>
          <p:cNvGraphicFramePr>
            <a:graphicFrameLocks noGrp="1"/>
          </p:cNvGraphicFramePr>
          <p:nvPr>
            <p:extLst>
              <p:ext uri="{D42A27DB-BD31-4B8C-83A1-F6EECF244321}">
                <p14:modId xmlns:p14="http://schemas.microsoft.com/office/powerpoint/2010/main" val="3212624268"/>
              </p:ext>
            </p:extLst>
          </p:nvPr>
        </p:nvGraphicFramePr>
        <p:xfrm>
          <a:off x="0" y="1124744"/>
          <a:ext cx="9251499" cy="5733257"/>
        </p:xfrm>
        <a:graphic>
          <a:graphicData uri="http://schemas.openxmlformats.org/drawingml/2006/table">
            <a:tbl>
              <a:tblPr/>
              <a:tblGrid>
                <a:gridCol w="2256882">
                  <a:extLst>
                    <a:ext uri="{9D8B030D-6E8A-4147-A177-3AD203B41FA5}">
                      <a16:colId xmlns:a16="http://schemas.microsoft.com/office/drawing/2014/main" val="20000"/>
                    </a:ext>
                  </a:extLst>
                </a:gridCol>
                <a:gridCol w="500375">
                  <a:extLst>
                    <a:ext uri="{9D8B030D-6E8A-4147-A177-3AD203B41FA5}">
                      <a16:colId xmlns:a16="http://schemas.microsoft.com/office/drawing/2014/main" val="20001"/>
                    </a:ext>
                  </a:extLst>
                </a:gridCol>
                <a:gridCol w="500375">
                  <a:extLst>
                    <a:ext uri="{9D8B030D-6E8A-4147-A177-3AD203B41FA5}">
                      <a16:colId xmlns:a16="http://schemas.microsoft.com/office/drawing/2014/main" val="20002"/>
                    </a:ext>
                  </a:extLst>
                </a:gridCol>
                <a:gridCol w="500375">
                  <a:extLst>
                    <a:ext uri="{9D8B030D-6E8A-4147-A177-3AD203B41FA5}">
                      <a16:colId xmlns:a16="http://schemas.microsoft.com/office/drawing/2014/main" val="20003"/>
                    </a:ext>
                  </a:extLst>
                </a:gridCol>
                <a:gridCol w="500375">
                  <a:extLst>
                    <a:ext uri="{9D8B030D-6E8A-4147-A177-3AD203B41FA5}">
                      <a16:colId xmlns:a16="http://schemas.microsoft.com/office/drawing/2014/main" val="20004"/>
                    </a:ext>
                  </a:extLst>
                </a:gridCol>
                <a:gridCol w="500375">
                  <a:extLst>
                    <a:ext uri="{9D8B030D-6E8A-4147-A177-3AD203B41FA5}">
                      <a16:colId xmlns:a16="http://schemas.microsoft.com/office/drawing/2014/main" val="20005"/>
                    </a:ext>
                  </a:extLst>
                </a:gridCol>
                <a:gridCol w="500375">
                  <a:extLst>
                    <a:ext uri="{9D8B030D-6E8A-4147-A177-3AD203B41FA5}">
                      <a16:colId xmlns:a16="http://schemas.microsoft.com/office/drawing/2014/main" val="20006"/>
                    </a:ext>
                  </a:extLst>
                </a:gridCol>
                <a:gridCol w="500375">
                  <a:extLst>
                    <a:ext uri="{9D8B030D-6E8A-4147-A177-3AD203B41FA5}">
                      <a16:colId xmlns:a16="http://schemas.microsoft.com/office/drawing/2014/main" val="20007"/>
                    </a:ext>
                  </a:extLst>
                </a:gridCol>
                <a:gridCol w="500375">
                  <a:extLst>
                    <a:ext uri="{9D8B030D-6E8A-4147-A177-3AD203B41FA5}">
                      <a16:colId xmlns:a16="http://schemas.microsoft.com/office/drawing/2014/main" val="20008"/>
                    </a:ext>
                  </a:extLst>
                </a:gridCol>
                <a:gridCol w="500375">
                  <a:extLst>
                    <a:ext uri="{9D8B030D-6E8A-4147-A177-3AD203B41FA5}">
                      <a16:colId xmlns:a16="http://schemas.microsoft.com/office/drawing/2014/main" val="20009"/>
                    </a:ext>
                  </a:extLst>
                </a:gridCol>
                <a:gridCol w="500375">
                  <a:extLst>
                    <a:ext uri="{9D8B030D-6E8A-4147-A177-3AD203B41FA5}">
                      <a16:colId xmlns:a16="http://schemas.microsoft.com/office/drawing/2014/main" val="20010"/>
                    </a:ext>
                  </a:extLst>
                </a:gridCol>
                <a:gridCol w="500375">
                  <a:extLst>
                    <a:ext uri="{9D8B030D-6E8A-4147-A177-3AD203B41FA5}">
                      <a16:colId xmlns:a16="http://schemas.microsoft.com/office/drawing/2014/main" val="20011"/>
                    </a:ext>
                  </a:extLst>
                </a:gridCol>
                <a:gridCol w="500375">
                  <a:extLst>
                    <a:ext uri="{9D8B030D-6E8A-4147-A177-3AD203B41FA5}">
                      <a16:colId xmlns:a16="http://schemas.microsoft.com/office/drawing/2014/main" val="20012"/>
                    </a:ext>
                  </a:extLst>
                </a:gridCol>
                <a:gridCol w="990117">
                  <a:extLst>
                    <a:ext uri="{9D8B030D-6E8A-4147-A177-3AD203B41FA5}">
                      <a16:colId xmlns:a16="http://schemas.microsoft.com/office/drawing/2014/main" val="20013"/>
                    </a:ext>
                  </a:extLst>
                </a:gridCol>
              </a:tblGrid>
              <a:tr h="3322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6">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Arial" pitchFamily="34" charset="0"/>
                          <a:ea typeface="Times New Roman" pitchFamily="18" charset="0"/>
                        </a:rPr>
                        <a:t>                   1. Dönem</a:t>
                      </a:r>
                      <a:endParaRPr kumimoji="0" lang="tr-TR" sz="1200" b="1" i="0" u="none" strike="noStrike" cap="none" normalizeH="0" baseline="0" dirty="0">
                        <a:ln>
                          <a:noFill/>
                        </a:ln>
                        <a:solidFill>
                          <a:schemeClr val="tx1"/>
                        </a:solidFill>
                        <a:effectLst/>
                        <a:latin typeface="Arial" pitchFamily="34"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               2. Dönem</a:t>
                      </a:r>
                      <a:endParaRPr kumimoji="0" lang="tr-TR" sz="1200" b="1" i="0" u="none" strike="noStrike" cap="none" normalizeH="0" baseline="0">
                        <a:ln>
                          <a:noFill/>
                        </a:ln>
                        <a:solidFill>
                          <a:schemeClr val="tx1"/>
                        </a:solidFill>
                        <a:effectLst/>
                        <a:latin typeface="Arial" pitchFamily="34"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12625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Faaliyet </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Ay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1</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2</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3</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Arial" pitchFamily="34" charset="0"/>
                          <a:ea typeface="Times New Roman" pitchFamily="18" charset="0"/>
                        </a:rPr>
                        <a:t>4</a:t>
                      </a:r>
                      <a:endParaRPr kumimoji="0" lang="tr-TR" sz="1200" b="0" i="0" u="none" strike="noStrike" cap="none" normalizeH="0" baseline="0" dirty="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5</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6</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7</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8</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9</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10</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11</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Arial" pitchFamily="34" charset="0"/>
                          <a:ea typeface="Times New Roman" pitchFamily="18" charset="0"/>
                        </a:rPr>
                        <a:t>12</a:t>
                      </a:r>
                      <a:endParaRPr kumimoji="0" lang="tr-TR" sz="1200" b="0" i="0" u="none" strike="noStrike" cap="none" normalizeH="0" baseline="0">
                        <a:ln>
                          <a:noFill/>
                        </a:ln>
                        <a:solidFill>
                          <a:schemeClr val="tx1"/>
                        </a:solidFill>
                        <a:effectLst/>
                        <a:latin typeface="Times New Roman" pitchFamily="18" charset="0"/>
                        <a:ea typeface="Times New Roman" pitchFamily="18"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Arial" pitchFamily="34" charset="0"/>
                          <a:ea typeface="ＭＳ Ｐゴシック" pitchFamily="34" charset="-128"/>
                          <a:cs typeface="Arial" pitchFamily="34" charset="0"/>
                        </a:rPr>
                        <a:t>Sorumlu Kuruluş(</a:t>
                      </a:r>
                      <a:r>
                        <a:rPr kumimoji="0" lang="tr-TR" sz="1200" b="1" i="0" u="none" strike="noStrike" cap="none" normalizeH="0" baseline="0" dirty="0" err="1">
                          <a:ln>
                            <a:noFill/>
                          </a:ln>
                          <a:solidFill>
                            <a:srgbClr val="000000"/>
                          </a:solidFill>
                          <a:effectLst/>
                          <a:latin typeface="Arial" pitchFamily="34" charset="0"/>
                          <a:ea typeface="ＭＳ Ｐゴシック" pitchFamily="34" charset="-128"/>
                          <a:cs typeface="Arial" pitchFamily="34" charset="0"/>
                        </a:rPr>
                        <a:t>lar</a:t>
                      </a:r>
                      <a:r>
                        <a:rPr kumimoji="0" lang="tr-TR" sz="1200" b="1" i="0" u="none" strike="noStrike" cap="none" normalizeH="0" baseline="0" dirty="0">
                          <a:ln>
                            <a:noFill/>
                          </a:ln>
                          <a:solidFill>
                            <a:srgbClr val="000000"/>
                          </a:solidFill>
                          <a:effectLst/>
                          <a:latin typeface="Arial" pitchFamily="34" charset="0"/>
                          <a:ea typeface="ＭＳ Ｐゴシック" pitchFamily="34" charset="-128"/>
                          <a:cs typeface="Arial" pitchFamily="34" charset="0"/>
                        </a:rPr>
                        <a:t>)</a:t>
                      </a:r>
                      <a:endParaRPr kumimoji="0" lang="tr-TR" sz="1200" b="0" i="0" u="none" strike="noStrike" cap="none" normalizeH="0" baseline="0" dirty="0">
                        <a:ln>
                          <a:noFill/>
                        </a:ln>
                        <a:solidFill>
                          <a:schemeClr val="tx1"/>
                        </a:solidFill>
                        <a:effectLst/>
                        <a:latin typeface="Times New Roman" pitchFamily="18" charset="0"/>
                        <a:ea typeface="ＭＳ Ｐゴシック" pitchFamily="34" charset="-128"/>
                        <a:cs typeface="Arial"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83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139549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Arial" pitchFamily="34" charset="0"/>
                          <a:ea typeface="ＭＳ Ｐゴシック" pitchFamily="34" charset="-128"/>
                          <a:cs typeface="Arial" pitchFamily="34" charset="0"/>
                        </a:rPr>
                        <a:t>Hazırlık Aşaması….</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Arial" pitchFamily="34" charset="0"/>
                          <a:ea typeface="ＭＳ Ｐゴシック" pitchFamily="34" charset="-128"/>
                          <a:cs typeface="Arial" pitchFamily="34" charset="0"/>
                        </a:rPr>
                        <a:t>1. Proje ekibinin oluşturulması</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a:ln>
                          <a:noFill/>
                        </a:ln>
                        <a:solidFill>
                          <a:schemeClr val="tx1"/>
                        </a:solidFill>
                        <a:effectLst/>
                        <a:latin typeface="Times New Roman" pitchFamily="18" charset="0"/>
                        <a:ea typeface="ＭＳ Ｐゴシック" pitchFamily="34" charset="-128"/>
                        <a:cs typeface="Arial"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pitchFamily="34" charset="0"/>
                          <a:ea typeface="ＭＳ Ｐゴシック" pitchFamily="34" charset="-128"/>
                          <a:cs typeface="Arial" pitchFamily="34" charset="0"/>
                        </a:rPr>
                        <a:t>Hibe Faydalanıcı</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8638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Arial" pitchFamily="34" charset="0"/>
                          <a:ea typeface="ＭＳ Ｐゴシック" pitchFamily="34" charset="-128"/>
                          <a:cs typeface="Arial" pitchFamily="34" charset="0"/>
                        </a:rPr>
                        <a:t>Başlangıç Uygulamaları…</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Arial" pitchFamily="34" charset="0"/>
                          <a:ea typeface="ＭＳ Ｐゴシック" pitchFamily="34" charset="-128"/>
                          <a:cs typeface="Arial" pitchFamily="34" charset="0"/>
                        </a:rPr>
                        <a:t>1. Pazar Araş ve İhale…</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a:ln>
                            <a:noFill/>
                          </a:ln>
                          <a:solidFill>
                            <a:schemeClr val="tx1"/>
                          </a:solidFill>
                          <a:effectLst/>
                          <a:latin typeface="Arial" pitchFamily="34" charset="0"/>
                          <a:ea typeface="ＭＳ Ｐゴシック" pitchFamily="34" charset="-128"/>
                          <a:cs typeface="Arial" pitchFamily="34" charset="0"/>
                        </a:rPr>
                        <a:t>Ortak 1</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12625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Arial" pitchFamily="34" charset="0"/>
                          <a:ea typeface="ＭＳ Ｐゴシック" pitchFamily="34" charset="-128"/>
                          <a:cs typeface="Arial" pitchFamily="34" charset="0"/>
                        </a:rPr>
                        <a:t>Temel Uygulamalar….</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Arial" pitchFamily="34" charset="0"/>
                          <a:ea typeface="ＭＳ Ｐゴシック" pitchFamily="34" charset="-128"/>
                          <a:cs typeface="Arial" pitchFamily="34" charset="0"/>
                        </a:rPr>
                        <a:t> 1. Girişimcilik Eğitimi </a:t>
                      </a:r>
                      <a:endParaRPr kumimoji="0" lang="tr-TR" sz="120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000" b="0" i="0" u="none" strike="noStrike" cap="none" normalizeH="0" baseline="0">
                          <a:ln>
                            <a:noFill/>
                          </a:ln>
                          <a:solidFill>
                            <a:schemeClr val="tx1"/>
                          </a:solidFill>
                          <a:effectLst/>
                          <a:latin typeface="Arial" pitchFamily="34" charset="0"/>
                          <a:ea typeface="ＭＳ Ｐゴシック" pitchFamily="34" charset="-128"/>
                          <a:cs typeface="Arial" pitchFamily="34" charset="0"/>
                        </a:rPr>
                        <a:t>Taşeron firma</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r h="33262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Arial" pitchFamily="34" charset="0"/>
                          <a:ea typeface="ＭＳ Ｐゴシック" pitchFamily="34" charset="-128"/>
                          <a:cs typeface="Arial" pitchFamily="34" charset="0"/>
                        </a:rPr>
                        <a:t>Raporlama</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Verdan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808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200" b="0" i="0" u="none" strike="noStrike" cap="none" normalizeH="0" baseline="0" dirty="0">
                          <a:ln>
                            <a:noFill/>
                          </a:ln>
                          <a:solidFill>
                            <a:srgbClr val="000000"/>
                          </a:solidFill>
                          <a:effectLst/>
                          <a:latin typeface="Arial" pitchFamily="34" charset="0"/>
                          <a:ea typeface="ＭＳ Ｐゴシック" pitchFamily="34" charset="-128"/>
                          <a:cs typeface="Arial" pitchFamily="34" charset="0"/>
                        </a:rPr>
                        <a:t>--</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798008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85428" y="525343"/>
            <a:ext cx="7711008" cy="1152128"/>
          </a:xfrm>
        </p:spPr>
        <p:txBody>
          <a:bodyPr/>
          <a:lstStyle/>
          <a:p>
            <a:r>
              <a:rPr lang="tr-TR" dirty="0">
                <a:solidFill>
                  <a:schemeClr val="bg1"/>
                </a:solidFill>
                <a:latin typeface="+mn-lt"/>
              </a:rPr>
              <a:t>Proje Planlama – bireysel Çalışma</a:t>
            </a:r>
          </a:p>
        </p:txBody>
      </p:sp>
      <p:sp>
        <p:nvSpPr>
          <p:cNvPr id="3" name="İçerik Yer Tutucusu 2"/>
          <p:cNvSpPr>
            <a:spLocks noGrp="1"/>
          </p:cNvSpPr>
          <p:nvPr>
            <p:ph idx="1"/>
          </p:nvPr>
        </p:nvSpPr>
        <p:spPr>
          <a:xfrm>
            <a:off x="533400" y="533400"/>
            <a:ext cx="8215064" cy="3767670"/>
          </a:xfrm>
        </p:spPr>
        <p:txBody>
          <a:bodyPr/>
          <a:lstStyle/>
          <a:p>
            <a:pPr algn="just"/>
            <a:r>
              <a:rPr lang="tr-TR" dirty="0"/>
              <a:t>Proje başvuru formuna, takımınız ile birlikte çalışarak planladığınız projeyi aktarın.</a:t>
            </a:r>
          </a:p>
        </p:txBody>
      </p:sp>
    </p:spTree>
    <p:extLst>
      <p:ext uri="{BB962C8B-B14F-4D97-AF65-F5344CB8AC3E}">
        <p14:creationId xmlns:p14="http://schemas.microsoft.com/office/powerpoint/2010/main" val="15687402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3400" y="260648"/>
            <a:ext cx="6554867" cy="936104"/>
          </a:xfrm>
        </p:spPr>
        <p:txBody>
          <a:bodyPr/>
          <a:lstStyle/>
          <a:p>
            <a:pPr algn="ctr"/>
            <a:r>
              <a:rPr lang="tr-TR" b="1" dirty="0">
                <a:solidFill>
                  <a:schemeClr val="bg1"/>
                </a:solidFill>
                <a:latin typeface="+mn-lt"/>
              </a:rPr>
              <a:t>Bütçe</a:t>
            </a:r>
          </a:p>
        </p:txBody>
      </p:sp>
      <p:sp>
        <p:nvSpPr>
          <p:cNvPr id="3" name="İçerik Yer Tutucusu 2"/>
          <p:cNvSpPr>
            <a:spLocks noGrp="1"/>
          </p:cNvSpPr>
          <p:nvPr>
            <p:ph idx="1"/>
          </p:nvPr>
        </p:nvSpPr>
        <p:spPr>
          <a:xfrm>
            <a:off x="533400" y="2132856"/>
            <a:ext cx="8287072" cy="2168214"/>
          </a:xfrm>
        </p:spPr>
        <p:txBody>
          <a:bodyPr>
            <a:noAutofit/>
          </a:bodyPr>
          <a:lstStyle/>
          <a:p>
            <a:r>
              <a:rPr lang="tr-TR" sz="2400" dirty="0"/>
              <a:t>Planın rakamsal ifadesidir.</a:t>
            </a:r>
          </a:p>
          <a:p>
            <a:pPr>
              <a:buNone/>
            </a:pPr>
            <a:endParaRPr lang="tr-TR" sz="2400" dirty="0"/>
          </a:p>
          <a:p>
            <a:r>
              <a:rPr lang="tr-TR" sz="2400" dirty="0"/>
              <a:t>Planlanmış kaynakların harekete geçirilmesine dayanak oluşturur.</a:t>
            </a:r>
          </a:p>
          <a:p>
            <a:endParaRPr lang="tr-TR" sz="2400" dirty="0"/>
          </a:p>
          <a:p>
            <a:r>
              <a:rPr lang="tr-TR" sz="2400" dirty="0"/>
              <a:t>Proje Maliyetinin ve finansman kaynaklarının belirlenmesine kolaylık sağlar.</a:t>
            </a:r>
          </a:p>
          <a:p>
            <a:endParaRPr lang="tr-TR" sz="2400" dirty="0"/>
          </a:p>
        </p:txBody>
      </p:sp>
    </p:spTree>
    <p:extLst>
      <p:ext uri="{BB962C8B-B14F-4D97-AF65-F5344CB8AC3E}">
        <p14:creationId xmlns:p14="http://schemas.microsoft.com/office/powerpoint/2010/main" val="2355257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8600" y="692696"/>
            <a:ext cx="6554867" cy="792088"/>
          </a:xfrm>
        </p:spPr>
        <p:txBody>
          <a:bodyPr/>
          <a:lstStyle/>
          <a:p>
            <a:pPr algn="ctr"/>
            <a:r>
              <a:rPr lang="tr-TR" b="1" dirty="0">
                <a:solidFill>
                  <a:schemeClr val="bg1"/>
                </a:solidFill>
                <a:latin typeface="+mn-lt"/>
              </a:rPr>
              <a:t>Bütçe Esasları</a:t>
            </a:r>
          </a:p>
        </p:txBody>
      </p:sp>
      <p:sp>
        <p:nvSpPr>
          <p:cNvPr id="3" name="İçerik Yer Tutucusu 2"/>
          <p:cNvSpPr>
            <a:spLocks noGrp="1"/>
          </p:cNvSpPr>
          <p:nvPr>
            <p:ph idx="1"/>
          </p:nvPr>
        </p:nvSpPr>
        <p:spPr>
          <a:xfrm>
            <a:off x="533400" y="1916832"/>
            <a:ext cx="7999040" cy="3168352"/>
          </a:xfrm>
        </p:spPr>
        <p:txBody>
          <a:bodyPr>
            <a:normAutofit fontScale="92500" lnSpcReduction="10000"/>
          </a:bodyPr>
          <a:lstStyle/>
          <a:p>
            <a:pPr algn="just">
              <a:lnSpc>
                <a:spcPct val="90000"/>
              </a:lnSpc>
            </a:pPr>
            <a:r>
              <a:rPr lang="tr-TR" sz="2400" dirty="0"/>
              <a:t>Bütçe proje teklifi hazırlanan </a:t>
            </a:r>
            <a:r>
              <a:rPr lang="tr-TR" sz="2400" b="1" i="1" dirty="0"/>
              <a:t>kurumun belirlediği para birimi</a:t>
            </a:r>
            <a:r>
              <a:rPr lang="tr-TR" sz="2400" dirty="0"/>
              <a:t> ile hazırlanmalıdır.</a:t>
            </a:r>
          </a:p>
          <a:p>
            <a:pPr algn="just">
              <a:lnSpc>
                <a:spcPct val="90000"/>
              </a:lnSpc>
            </a:pPr>
            <a:r>
              <a:rPr lang="tr-TR" sz="2400" dirty="0"/>
              <a:t>Bütçe süresi </a:t>
            </a:r>
            <a:r>
              <a:rPr lang="tr-TR" sz="2400" b="1" i="1" dirty="0"/>
              <a:t>proje süresi ile sınırlıdır.</a:t>
            </a:r>
          </a:p>
          <a:p>
            <a:pPr algn="just">
              <a:lnSpc>
                <a:spcPct val="90000"/>
              </a:lnSpc>
            </a:pPr>
            <a:r>
              <a:rPr lang="tr-TR" sz="2400" dirty="0"/>
              <a:t>Bütçeye aktarılan her türlü gider yapılacak </a:t>
            </a:r>
            <a:r>
              <a:rPr lang="tr-TR" sz="2400" b="1" i="1" dirty="0"/>
              <a:t>faaliyetlerle ilgili olmalıdır.</a:t>
            </a:r>
          </a:p>
          <a:p>
            <a:pPr algn="just">
              <a:lnSpc>
                <a:spcPct val="90000"/>
              </a:lnSpc>
            </a:pPr>
            <a:r>
              <a:rPr lang="tr-TR" sz="2400" dirty="0"/>
              <a:t>Bütçeye aktarılan giderler sadece istenilen hibe tutarını değil, projeyle ilgili tüm giderleri kapsamalıdır.</a:t>
            </a:r>
          </a:p>
          <a:p>
            <a:pPr algn="just">
              <a:lnSpc>
                <a:spcPct val="90000"/>
              </a:lnSpc>
            </a:pPr>
            <a:r>
              <a:rPr lang="tr-TR" sz="2400" dirty="0"/>
              <a:t>Bütçenin yıllar itibarıyla dağılımının faaliyet planına uygun olması gerektiği unutulmamalıdır.</a:t>
            </a:r>
          </a:p>
          <a:p>
            <a:pPr algn="just"/>
            <a:endParaRPr lang="tr-TR" dirty="0"/>
          </a:p>
        </p:txBody>
      </p:sp>
    </p:spTree>
    <p:extLst>
      <p:ext uri="{BB962C8B-B14F-4D97-AF65-F5344CB8AC3E}">
        <p14:creationId xmlns:p14="http://schemas.microsoft.com/office/powerpoint/2010/main" val="30370385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13849" y="923121"/>
            <a:ext cx="7886700" cy="669926"/>
          </a:xfrm>
        </p:spPr>
        <p:txBody>
          <a:bodyPr/>
          <a:lstStyle/>
          <a:p>
            <a:pPr algn="ctr"/>
            <a:r>
              <a:rPr lang="tr-TR" b="1" dirty="0">
                <a:solidFill>
                  <a:schemeClr val="bg1"/>
                </a:solidFill>
                <a:latin typeface="+mn-lt"/>
              </a:rPr>
              <a:t>Bütçe Esasları</a:t>
            </a:r>
          </a:p>
        </p:txBody>
      </p:sp>
      <p:sp>
        <p:nvSpPr>
          <p:cNvPr id="3" name="İçerik Yer Tutucusu 2"/>
          <p:cNvSpPr>
            <a:spLocks noGrp="1"/>
          </p:cNvSpPr>
          <p:nvPr>
            <p:ph idx="1"/>
          </p:nvPr>
        </p:nvSpPr>
        <p:spPr>
          <a:xfrm>
            <a:off x="585671" y="908720"/>
            <a:ext cx="8143056" cy="4512564"/>
          </a:xfrm>
        </p:spPr>
        <p:txBody>
          <a:bodyPr>
            <a:normAutofit/>
          </a:bodyPr>
          <a:lstStyle/>
          <a:p>
            <a:pPr algn="just">
              <a:lnSpc>
                <a:spcPct val="90000"/>
              </a:lnSpc>
            </a:pPr>
            <a:r>
              <a:rPr lang="tr-TR" sz="2400" dirty="0"/>
              <a:t>Bütçe aktarılan her tutar gerçekçi olmalı, hibe tutarını arttırabilmek için bu tutarlar şişirilmemelidir.</a:t>
            </a:r>
          </a:p>
          <a:p>
            <a:pPr algn="just">
              <a:lnSpc>
                <a:spcPct val="90000"/>
              </a:lnSpc>
            </a:pPr>
            <a:r>
              <a:rPr lang="tr-TR" sz="2400" dirty="0"/>
              <a:t>Bütçeye aktarılan giderler hibe rehberinde açıklanan </a:t>
            </a:r>
            <a:r>
              <a:rPr lang="tr-TR" sz="2400" b="1" i="1" dirty="0"/>
              <a:t>uygun giderler tanımına uymalıdır</a:t>
            </a:r>
            <a:r>
              <a:rPr lang="tr-TR" sz="2400" dirty="0"/>
              <a:t>.</a:t>
            </a:r>
          </a:p>
          <a:p>
            <a:pPr algn="just">
              <a:lnSpc>
                <a:spcPct val="90000"/>
              </a:lnSpc>
            </a:pPr>
            <a:r>
              <a:rPr lang="tr-TR" sz="2400" dirty="0"/>
              <a:t>Bütçeye aktarılan her </a:t>
            </a:r>
            <a:r>
              <a:rPr lang="tr-TR" sz="2400" b="1" i="1" dirty="0"/>
              <a:t>giderin kullanma aşamasında belgelendirileceği</a:t>
            </a:r>
            <a:r>
              <a:rPr lang="tr-TR" sz="2400" dirty="0"/>
              <a:t> unutulmamalıdır.</a:t>
            </a:r>
          </a:p>
          <a:p>
            <a:pPr lvl="1" algn="just"/>
            <a:endParaRPr lang="tr-TR" dirty="0"/>
          </a:p>
        </p:txBody>
      </p:sp>
    </p:spTree>
    <p:extLst>
      <p:ext uri="{BB962C8B-B14F-4D97-AF65-F5344CB8AC3E}">
        <p14:creationId xmlns:p14="http://schemas.microsoft.com/office/powerpoint/2010/main" val="9140233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315416"/>
            <a:ext cx="6554867" cy="1524000"/>
          </a:xfrm>
        </p:spPr>
        <p:txBody>
          <a:bodyPr/>
          <a:lstStyle/>
          <a:p>
            <a:pPr algn="ctr"/>
            <a:r>
              <a:rPr lang="tr-TR" dirty="0">
                <a:latin typeface="+mn-lt"/>
              </a:rPr>
              <a:t>Bütçe Yönetimi</a:t>
            </a:r>
          </a:p>
        </p:txBody>
      </p:sp>
      <p:sp>
        <p:nvSpPr>
          <p:cNvPr id="6" name="Slayt Numarası Yer Tutucusu 5"/>
          <p:cNvSpPr>
            <a:spLocks noGrp="1"/>
          </p:cNvSpPr>
          <p:nvPr>
            <p:ph type="sldNum" sz="quarter" idx="12"/>
          </p:nvPr>
        </p:nvSpPr>
        <p:spPr/>
        <p:txBody>
          <a:bodyPr/>
          <a:lstStyle/>
          <a:p>
            <a:fld id="{F302176B-0E47-46AC-8F43-DAB4B8A37D06}" type="slidenum">
              <a:rPr lang="tr-TR" smtClean="0"/>
              <a:pPr/>
              <a:t>49</a:t>
            </a:fld>
            <a:endParaRPr lang="tr-TR"/>
          </a:p>
        </p:txBody>
      </p:sp>
      <p:graphicFrame>
        <p:nvGraphicFramePr>
          <p:cNvPr id="7" name="4 Tablo"/>
          <p:cNvGraphicFramePr>
            <a:graphicFrameLocks noGrp="1"/>
          </p:cNvGraphicFramePr>
          <p:nvPr>
            <p:extLst>
              <p:ext uri="{D42A27DB-BD31-4B8C-83A1-F6EECF244321}">
                <p14:modId xmlns:p14="http://schemas.microsoft.com/office/powerpoint/2010/main" val="2123530930"/>
              </p:ext>
            </p:extLst>
          </p:nvPr>
        </p:nvGraphicFramePr>
        <p:xfrm>
          <a:off x="0" y="836712"/>
          <a:ext cx="9144000" cy="6021289"/>
        </p:xfrm>
        <a:graphic>
          <a:graphicData uri="http://schemas.openxmlformats.org/drawingml/2006/table">
            <a:tbl>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12288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chemeClr val="tx1"/>
                          </a:solidFill>
                          <a:effectLst/>
                          <a:latin typeface="Constantia" charset="0"/>
                          <a:ea typeface="ＭＳ Ｐゴシック" charset="0"/>
                        </a:rPr>
                        <a:t>Bütçe Yönetimi</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chemeClr val="tx1"/>
                          </a:solidFill>
                          <a:effectLst/>
                          <a:latin typeface="Constantia" charset="0"/>
                          <a:ea typeface="ＭＳ Ｐゴシック" charset="0"/>
                        </a:rPr>
                        <a:t>Yasal Durum</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9661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onstantia" charset="0"/>
                          <a:ea typeface="ＭＳ Ｐゴシック" charset="0"/>
                        </a:rPr>
                        <a:t>Planlama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rgbClr val="000000"/>
                        </a:solidFill>
                        <a:effectLst/>
                        <a:latin typeface="Constantia" charset="0"/>
                        <a:ea typeface="ＭＳ Ｐゴシック" charset="0"/>
                      </a:endParaRP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onstantia" charset="0"/>
                          <a:ea typeface="ＭＳ Ｐゴシック" charset="0"/>
                        </a:rPr>
                        <a:t>PRAG (</a:t>
                      </a:r>
                      <a:r>
                        <a:rPr kumimoji="0" lang="tr-TR" sz="1800" b="0" i="0" u="none" strike="noStrike" cap="none" normalizeH="0" baseline="0" dirty="0" err="1">
                          <a:ln>
                            <a:noFill/>
                          </a:ln>
                          <a:solidFill>
                            <a:srgbClr val="000000"/>
                          </a:solidFill>
                          <a:effectLst/>
                          <a:latin typeface="Constantia" charset="0"/>
                          <a:ea typeface="ＭＳ Ｐゴシック" charset="0"/>
                        </a:rPr>
                        <a:t>Practical</a:t>
                      </a:r>
                      <a:r>
                        <a:rPr kumimoji="0" lang="tr-TR" sz="1800" b="0" i="0" u="none" strike="noStrike" cap="none" normalizeH="0" baseline="0" dirty="0">
                          <a:ln>
                            <a:noFill/>
                          </a:ln>
                          <a:solidFill>
                            <a:srgbClr val="000000"/>
                          </a:solidFill>
                          <a:effectLst/>
                          <a:latin typeface="Constantia" charset="0"/>
                          <a:ea typeface="ＭＳ Ｐゴシック" charset="0"/>
                        </a:rPr>
                        <a:t> Guide)</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1"/>
                  </a:ext>
                </a:extLst>
              </a:tr>
              <a:tr h="15974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rgbClr val="000000"/>
                          </a:solidFill>
                          <a:effectLst/>
                          <a:latin typeface="Constantia" charset="0"/>
                          <a:ea typeface="ＭＳ Ｐゴシック" charset="0"/>
                        </a:rPr>
                        <a:t>Yönetme</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000000"/>
                          </a:solidFill>
                          <a:effectLst/>
                          <a:latin typeface="Constantia" charset="0"/>
                          <a:ea typeface="ＭＳ Ｐゴシック" charset="0"/>
                        </a:rPr>
                        <a:t>Satınalma Rehberi</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2"/>
                  </a:ext>
                </a:extLst>
              </a:tr>
              <a:tr h="12288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rgbClr val="000000"/>
                          </a:solidFill>
                          <a:effectLst/>
                          <a:latin typeface="Constantia" charset="0"/>
                          <a:ea typeface="ＭＳ Ｐゴシック" charset="0"/>
                        </a:rPr>
                        <a:t>Eş-Finansman</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onstantia" charset="0"/>
                        <a:ea typeface="ＭＳ Ｐゴシック" charset="0"/>
                      </a:endParaRP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4840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5" name="Text Box 10"/>
          <p:cNvSpPr txBox="1">
            <a:spLocks noChangeArrowheads="1"/>
          </p:cNvSpPr>
          <p:nvPr/>
        </p:nvSpPr>
        <p:spPr bwMode="auto">
          <a:xfrm>
            <a:off x="3203848" y="6093296"/>
            <a:ext cx="2389511" cy="461665"/>
          </a:xfrm>
          <a:prstGeom prst="rect">
            <a:avLst/>
          </a:prstGeom>
          <a:solidFill>
            <a:schemeClr val="bg1"/>
          </a:solidFill>
          <a:ln w="9525">
            <a:solidFill>
              <a:schemeClr val="tx1"/>
            </a:solidFill>
            <a:miter lim="800000"/>
            <a:headEnd/>
            <a:tailEnd/>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tr-TR" b="1" dirty="0">
                <a:latin typeface="+mn-lt"/>
              </a:rPr>
              <a:t>4- Finansman</a:t>
            </a:r>
            <a:endParaRPr lang="en-US" b="1" dirty="0">
              <a:latin typeface="+mn-lt"/>
            </a:endParaRPr>
          </a:p>
        </p:txBody>
      </p:sp>
      <p:grpSp>
        <p:nvGrpSpPr>
          <p:cNvPr id="4" name="Grup 3"/>
          <p:cNvGrpSpPr/>
          <p:nvPr/>
        </p:nvGrpSpPr>
        <p:grpSpPr>
          <a:xfrm>
            <a:off x="1980035" y="1862742"/>
            <a:ext cx="4511324" cy="4320571"/>
            <a:chOff x="1980035" y="1862742"/>
            <a:chExt cx="4511324" cy="4320571"/>
          </a:xfrm>
        </p:grpSpPr>
        <p:sp>
          <p:nvSpPr>
            <p:cNvPr id="24580" name="AutoShape 5"/>
            <p:cNvSpPr>
              <a:spLocks noChangeArrowheads="1"/>
            </p:cNvSpPr>
            <p:nvPr/>
          </p:nvSpPr>
          <p:spPr bwMode="auto">
            <a:xfrm>
              <a:off x="2211288" y="1862742"/>
              <a:ext cx="4048818" cy="432057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5 w 21600"/>
                <a:gd name="T25" fmla="*/ 3162 h 21600"/>
                <a:gd name="T26" fmla="*/ 18435 w 21600"/>
                <a:gd name="T27" fmla="*/ 1843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17" y="10800"/>
                  </a:moveTo>
                  <a:cubicBezTo>
                    <a:pt x="917" y="16258"/>
                    <a:pt x="5342" y="20683"/>
                    <a:pt x="10800" y="20683"/>
                  </a:cubicBezTo>
                  <a:cubicBezTo>
                    <a:pt x="16258" y="20683"/>
                    <a:pt x="20683" y="16258"/>
                    <a:pt x="20683" y="10800"/>
                  </a:cubicBezTo>
                  <a:cubicBezTo>
                    <a:pt x="20683" y="5342"/>
                    <a:pt x="16258" y="917"/>
                    <a:pt x="10800" y="917"/>
                  </a:cubicBezTo>
                  <a:cubicBezTo>
                    <a:pt x="5342" y="917"/>
                    <a:pt x="917" y="5342"/>
                    <a:pt x="917" y="10800"/>
                  </a:cubicBezTo>
                  <a:close/>
                </a:path>
              </a:pathLst>
            </a:custGeom>
            <a:solidFill>
              <a:schemeClr val="accent1"/>
            </a:solidFill>
            <a:ln w="9525">
              <a:solidFill>
                <a:schemeClr val="tx1"/>
              </a:solidFill>
              <a:round/>
              <a:headEnd/>
              <a:tailEnd/>
            </a:ln>
          </p:spPr>
          <p:txBody>
            <a:bodyPr wrap="none" anchor="ctr"/>
            <a:lstStyle/>
            <a:p>
              <a:endParaRPr lang="tr-TR"/>
            </a:p>
          </p:txBody>
        </p:sp>
        <p:sp>
          <p:nvSpPr>
            <p:cNvPr id="24581" name="Freeform 6"/>
            <p:cNvSpPr>
              <a:spLocks/>
            </p:cNvSpPr>
            <p:nvPr/>
          </p:nvSpPr>
          <p:spPr bwMode="auto">
            <a:xfrm rot="720000">
              <a:off x="2438750" y="5103170"/>
              <a:ext cx="841608" cy="664850"/>
            </a:xfrm>
            <a:custGeom>
              <a:avLst/>
              <a:gdLst>
                <a:gd name="T0" fmla="*/ 0 w 233"/>
                <a:gd name="T1" fmla="*/ 0 h 234"/>
                <a:gd name="T2" fmla="*/ 2147483647 w 233"/>
                <a:gd name="T3" fmla="*/ 416540268 h 234"/>
                <a:gd name="T4" fmla="*/ 2147483647 w 233"/>
                <a:gd name="T5" fmla="*/ 404566032 h 234"/>
                <a:gd name="T6" fmla="*/ 2147483647 w 233"/>
                <a:gd name="T7" fmla="*/ 390559989 h 234"/>
                <a:gd name="T8" fmla="*/ 2147483647 w 233"/>
                <a:gd name="T9" fmla="*/ 378776713 h 234"/>
                <a:gd name="T10" fmla="*/ 2147483647 w 233"/>
                <a:gd name="T11" fmla="*/ 369235831 h 234"/>
                <a:gd name="T12" fmla="*/ 2147483647 w 233"/>
                <a:gd name="T13" fmla="*/ 357478837 h 234"/>
                <a:gd name="T14" fmla="*/ 2147483647 w 233"/>
                <a:gd name="T15" fmla="*/ 348161532 h 234"/>
                <a:gd name="T16" fmla="*/ 2147483647 w 233"/>
                <a:gd name="T17" fmla="*/ 339853478 h 234"/>
                <a:gd name="T18" fmla="*/ 2147483647 w 233"/>
                <a:gd name="T19" fmla="*/ 329044383 h 234"/>
                <a:gd name="T20" fmla="*/ 2147483647 w 233"/>
                <a:gd name="T21" fmla="*/ 319751936 h 234"/>
                <a:gd name="T22" fmla="*/ 2147483647 w 233"/>
                <a:gd name="T23" fmla="*/ 310500975 h 234"/>
                <a:gd name="T24" fmla="*/ 2147483647 w 233"/>
                <a:gd name="T25" fmla="*/ 300677302 h 234"/>
                <a:gd name="T26" fmla="*/ 2147483647 w 233"/>
                <a:gd name="T27" fmla="*/ 291562354 h 234"/>
                <a:gd name="T28" fmla="*/ 2147483647 w 233"/>
                <a:gd name="T29" fmla="*/ 284451977 h 234"/>
                <a:gd name="T30" fmla="*/ 2147483647 w 233"/>
                <a:gd name="T31" fmla="*/ 274425315 h 234"/>
                <a:gd name="T32" fmla="*/ 2147483647 w 233"/>
                <a:gd name="T33" fmla="*/ 266988761 h 234"/>
                <a:gd name="T34" fmla="*/ 2147483647 w 233"/>
                <a:gd name="T35" fmla="*/ 257400379 h 234"/>
                <a:gd name="T36" fmla="*/ 2147483647 w 233"/>
                <a:gd name="T37" fmla="*/ 250574540 h 234"/>
                <a:gd name="T38" fmla="*/ 2147483647 w 233"/>
                <a:gd name="T39" fmla="*/ 242824946 h 234"/>
                <a:gd name="T40" fmla="*/ 2147483647 w 233"/>
                <a:gd name="T41" fmla="*/ 235678789 h 234"/>
                <a:gd name="T42" fmla="*/ 2147483647 w 233"/>
                <a:gd name="T43" fmla="*/ 228849306 h 234"/>
                <a:gd name="T44" fmla="*/ 2147483647 w 233"/>
                <a:gd name="T45" fmla="*/ 221531192 h 234"/>
                <a:gd name="T46" fmla="*/ 2147483647 w 233"/>
                <a:gd name="T47" fmla="*/ 216611596 h 234"/>
                <a:gd name="T48" fmla="*/ 2147483647 w 233"/>
                <a:gd name="T49" fmla="*/ 209649425 h 234"/>
                <a:gd name="T50" fmla="*/ 2147483647 w 233"/>
                <a:gd name="T51" fmla="*/ 205381395 h 234"/>
                <a:gd name="T52" fmla="*/ 2147483647 w 233"/>
                <a:gd name="T53" fmla="*/ 198170160 h 234"/>
                <a:gd name="T54" fmla="*/ 2147483647 w 233"/>
                <a:gd name="T55" fmla="*/ 193986206 h 234"/>
                <a:gd name="T56" fmla="*/ 2147483647 w 233"/>
                <a:gd name="T57" fmla="*/ 188675989 h 234"/>
                <a:gd name="T58" fmla="*/ 2147483647 w 233"/>
                <a:gd name="T59" fmla="*/ 183998652 h 234"/>
                <a:gd name="T60" fmla="*/ 2147483647 w 233"/>
                <a:gd name="T61" fmla="*/ 179849694 h 234"/>
                <a:gd name="T62" fmla="*/ 2147483647 w 233"/>
                <a:gd name="T63" fmla="*/ 174169117 h 234"/>
                <a:gd name="T64" fmla="*/ 2147483647 w 233"/>
                <a:gd name="T65" fmla="*/ 169211047 h 234"/>
                <a:gd name="T66" fmla="*/ 2147483647 w 233"/>
                <a:gd name="T67" fmla="*/ 162811021 h 234"/>
                <a:gd name="T68" fmla="*/ 0 w 233"/>
                <a:gd name="T69" fmla="*/ 0 h 2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3"/>
                <a:gd name="T106" fmla="*/ 0 h 234"/>
                <a:gd name="T107" fmla="*/ 233 w 233"/>
                <a:gd name="T108" fmla="*/ 234 h 2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3" h="234">
                  <a:moveTo>
                    <a:pt x="0" y="0"/>
                  </a:moveTo>
                  <a:lnTo>
                    <a:pt x="94" y="234"/>
                  </a:lnTo>
                  <a:lnTo>
                    <a:pt x="95" y="227"/>
                  </a:lnTo>
                  <a:lnTo>
                    <a:pt x="98" y="220"/>
                  </a:lnTo>
                  <a:lnTo>
                    <a:pt x="100" y="213"/>
                  </a:lnTo>
                  <a:lnTo>
                    <a:pt x="103" y="208"/>
                  </a:lnTo>
                  <a:lnTo>
                    <a:pt x="106" y="201"/>
                  </a:lnTo>
                  <a:lnTo>
                    <a:pt x="108" y="196"/>
                  </a:lnTo>
                  <a:lnTo>
                    <a:pt x="112" y="191"/>
                  </a:lnTo>
                  <a:lnTo>
                    <a:pt x="115" y="185"/>
                  </a:lnTo>
                  <a:lnTo>
                    <a:pt x="118" y="180"/>
                  </a:lnTo>
                  <a:lnTo>
                    <a:pt x="122" y="174"/>
                  </a:lnTo>
                  <a:lnTo>
                    <a:pt x="126" y="169"/>
                  </a:lnTo>
                  <a:lnTo>
                    <a:pt x="130" y="164"/>
                  </a:lnTo>
                  <a:lnTo>
                    <a:pt x="133" y="160"/>
                  </a:lnTo>
                  <a:lnTo>
                    <a:pt x="137" y="154"/>
                  </a:lnTo>
                  <a:lnTo>
                    <a:pt x="142" y="150"/>
                  </a:lnTo>
                  <a:lnTo>
                    <a:pt x="146" y="145"/>
                  </a:lnTo>
                  <a:lnTo>
                    <a:pt x="150" y="141"/>
                  </a:lnTo>
                  <a:lnTo>
                    <a:pt x="154" y="137"/>
                  </a:lnTo>
                  <a:lnTo>
                    <a:pt x="159" y="133"/>
                  </a:lnTo>
                  <a:lnTo>
                    <a:pt x="165" y="129"/>
                  </a:lnTo>
                  <a:lnTo>
                    <a:pt x="169" y="125"/>
                  </a:lnTo>
                  <a:lnTo>
                    <a:pt x="174" y="122"/>
                  </a:lnTo>
                  <a:lnTo>
                    <a:pt x="179" y="118"/>
                  </a:lnTo>
                  <a:lnTo>
                    <a:pt x="185" y="115"/>
                  </a:lnTo>
                  <a:lnTo>
                    <a:pt x="190" y="111"/>
                  </a:lnTo>
                  <a:lnTo>
                    <a:pt x="196" y="109"/>
                  </a:lnTo>
                  <a:lnTo>
                    <a:pt x="202" y="106"/>
                  </a:lnTo>
                  <a:lnTo>
                    <a:pt x="208" y="103"/>
                  </a:lnTo>
                  <a:lnTo>
                    <a:pt x="214" y="101"/>
                  </a:lnTo>
                  <a:lnTo>
                    <a:pt x="220" y="98"/>
                  </a:lnTo>
                  <a:lnTo>
                    <a:pt x="226" y="95"/>
                  </a:lnTo>
                  <a:lnTo>
                    <a:pt x="233" y="92"/>
                  </a:lnTo>
                  <a:lnTo>
                    <a:pt x="0" y="0"/>
                  </a:lnTo>
                  <a:close/>
                </a:path>
              </a:pathLst>
            </a:custGeom>
            <a:solidFill>
              <a:schemeClr val="tx2"/>
            </a:solidFill>
            <a:ln>
              <a:noFill/>
            </a:ln>
          </p:spPr>
          <p:txBody>
            <a:bodyPr/>
            <a:lstStyle/>
            <a:p>
              <a:endParaRPr lang="tr-TR"/>
            </a:p>
          </p:txBody>
        </p:sp>
        <p:sp>
          <p:nvSpPr>
            <p:cNvPr id="24582" name="Freeform 7"/>
            <p:cNvSpPr>
              <a:spLocks/>
            </p:cNvSpPr>
            <p:nvPr/>
          </p:nvSpPr>
          <p:spPr bwMode="auto">
            <a:xfrm>
              <a:off x="5418498" y="4937434"/>
              <a:ext cx="614147" cy="746765"/>
            </a:xfrm>
            <a:custGeom>
              <a:avLst/>
              <a:gdLst>
                <a:gd name="T0" fmla="*/ 0 w 233"/>
                <a:gd name="T1" fmla="*/ 2147483647 h 234"/>
                <a:gd name="T2" fmla="*/ 33329730 w 233"/>
                <a:gd name="T3" fmla="*/ 2147483647 h 234"/>
                <a:gd name="T4" fmla="*/ 32375475 w 233"/>
                <a:gd name="T5" fmla="*/ 2147483647 h 234"/>
                <a:gd name="T6" fmla="*/ 31420203 w 233"/>
                <a:gd name="T7" fmla="*/ 2147483647 h 234"/>
                <a:gd name="T8" fmla="*/ 30441445 w 233"/>
                <a:gd name="T9" fmla="*/ 2147483647 h 234"/>
                <a:gd name="T10" fmla="*/ 29682398 w 233"/>
                <a:gd name="T11" fmla="*/ 2147483647 h 234"/>
                <a:gd name="T12" fmla="*/ 28745027 w 233"/>
                <a:gd name="T13" fmla="*/ 2147483647 h 234"/>
                <a:gd name="T14" fmla="*/ 28047509 w 233"/>
                <a:gd name="T15" fmla="*/ 2147483647 h 234"/>
                <a:gd name="T16" fmla="*/ 27072916 w 233"/>
                <a:gd name="T17" fmla="*/ 2147483647 h 234"/>
                <a:gd name="T18" fmla="*/ 26352768 w 233"/>
                <a:gd name="T19" fmla="*/ 2147483647 h 234"/>
                <a:gd name="T20" fmla="*/ 25719437 w 233"/>
                <a:gd name="T21" fmla="*/ 2147483647 h 234"/>
                <a:gd name="T22" fmla="*/ 24905382 w 233"/>
                <a:gd name="T23" fmla="*/ 2147483647 h 234"/>
                <a:gd name="T24" fmla="*/ 24176022 w 233"/>
                <a:gd name="T25" fmla="*/ 2147483647 h 234"/>
                <a:gd name="T26" fmla="*/ 23416089 w 233"/>
                <a:gd name="T27" fmla="*/ 2147483647 h 234"/>
                <a:gd name="T28" fmla="*/ 22703749 w 233"/>
                <a:gd name="T29" fmla="*/ 2147483647 h 234"/>
                <a:gd name="T30" fmla="*/ 22007144 w 233"/>
                <a:gd name="T31" fmla="*/ 2147483647 h 234"/>
                <a:gd name="T32" fmla="*/ 21506414 w 233"/>
                <a:gd name="T33" fmla="*/ 2147483647 h 234"/>
                <a:gd name="T34" fmla="*/ 20763653 w 233"/>
                <a:gd name="T35" fmla="*/ 2147483647 h 234"/>
                <a:gd name="T36" fmla="*/ 20169976 w 233"/>
                <a:gd name="T37" fmla="*/ 2147483647 h 234"/>
                <a:gd name="T38" fmla="*/ 19672312 w 233"/>
                <a:gd name="T39" fmla="*/ 2147483647 h 234"/>
                <a:gd name="T40" fmla="*/ 18951222 w 233"/>
                <a:gd name="T41" fmla="*/ 2147483647 h 234"/>
                <a:gd name="T42" fmla="*/ 18366756 w 233"/>
                <a:gd name="T43" fmla="*/ 2147483647 h 234"/>
                <a:gd name="T44" fmla="*/ 17910358 w 233"/>
                <a:gd name="T45" fmla="*/ 2147483647 h 234"/>
                <a:gd name="T46" fmla="*/ 17421611 w 233"/>
                <a:gd name="T47" fmla="*/ 2147483647 h 234"/>
                <a:gd name="T48" fmla="*/ 16839356 w 233"/>
                <a:gd name="T49" fmla="*/ 2147483647 h 234"/>
                <a:gd name="T50" fmla="*/ 16327083 w 233"/>
                <a:gd name="T51" fmla="*/ 2147483647 h 234"/>
                <a:gd name="T52" fmla="*/ 15826130 w 233"/>
                <a:gd name="T53" fmla="*/ 2147483647 h 234"/>
                <a:gd name="T54" fmla="*/ 15466032 w 233"/>
                <a:gd name="T55" fmla="*/ 2147483647 h 234"/>
                <a:gd name="T56" fmla="*/ 15069262 w 233"/>
                <a:gd name="T57" fmla="*/ 2147483647 h 234"/>
                <a:gd name="T58" fmla="*/ 14559449 w 233"/>
                <a:gd name="T59" fmla="*/ 2147483647 h 234"/>
                <a:gd name="T60" fmla="*/ 14182109 w 233"/>
                <a:gd name="T61" fmla="*/ 2147483647 h 234"/>
                <a:gd name="T62" fmla="*/ 13997976 w 233"/>
                <a:gd name="T63" fmla="*/ 1617759322 h 234"/>
                <a:gd name="T64" fmla="*/ 13599534 w 233"/>
                <a:gd name="T65" fmla="*/ 837834960 h 234"/>
                <a:gd name="T66" fmla="*/ 13180645 w 233"/>
                <a:gd name="T67" fmla="*/ 0 h 234"/>
                <a:gd name="T68" fmla="*/ 0 w 233"/>
                <a:gd name="T69" fmla="*/ 2147483647 h 2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3"/>
                <a:gd name="T106" fmla="*/ 0 h 234"/>
                <a:gd name="T107" fmla="*/ 233 w 233"/>
                <a:gd name="T108" fmla="*/ 234 h 2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3" h="234">
                  <a:moveTo>
                    <a:pt x="0" y="234"/>
                  </a:moveTo>
                  <a:lnTo>
                    <a:pt x="233" y="140"/>
                  </a:lnTo>
                  <a:lnTo>
                    <a:pt x="227" y="139"/>
                  </a:lnTo>
                  <a:lnTo>
                    <a:pt x="220" y="136"/>
                  </a:lnTo>
                  <a:lnTo>
                    <a:pt x="213" y="133"/>
                  </a:lnTo>
                  <a:lnTo>
                    <a:pt x="208" y="131"/>
                  </a:lnTo>
                  <a:lnTo>
                    <a:pt x="201" y="128"/>
                  </a:lnTo>
                  <a:lnTo>
                    <a:pt x="196" y="125"/>
                  </a:lnTo>
                  <a:lnTo>
                    <a:pt x="190" y="121"/>
                  </a:lnTo>
                  <a:lnTo>
                    <a:pt x="185" y="119"/>
                  </a:lnTo>
                  <a:lnTo>
                    <a:pt x="180" y="115"/>
                  </a:lnTo>
                  <a:lnTo>
                    <a:pt x="174" y="112"/>
                  </a:lnTo>
                  <a:lnTo>
                    <a:pt x="169" y="108"/>
                  </a:lnTo>
                  <a:lnTo>
                    <a:pt x="164" y="104"/>
                  </a:lnTo>
                  <a:lnTo>
                    <a:pt x="159" y="100"/>
                  </a:lnTo>
                  <a:lnTo>
                    <a:pt x="154" y="96"/>
                  </a:lnTo>
                  <a:lnTo>
                    <a:pt x="150" y="92"/>
                  </a:lnTo>
                  <a:lnTo>
                    <a:pt x="145" y="88"/>
                  </a:lnTo>
                  <a:lnTo>
                    <a:pt x="141" y="84"/>
                  </a:lnTo>
                  <a:lnTo>
                    <a:pt x="137" y="78"/>
                  </a:lnTo>
                  <a:lnTo>
                    <a:pt x="133" y="74"/>
                  </a:lnTo>
                  <a:lnTo>
                    <a:pt x="129" y="69"/>
                  </a:lnTo>
                  <a:lnTo>
                    <a:pt x="125" y="65"/>
                  </a:lnTo>
                  <a:lnTo>
                    <a:pt x="122" y="60"/>
                  </a:lnTo>
                  <a:lnTo>
                    <a:pt x="118" y="54"/>
                  </a:lnTo>
                  <a:lnTo>
                    <a:pt x="114" y="49"/>
                  </a:lnTo>
                  <a:lnTo>
                    <a:pt x="111" y="43"/>
                  </a:lnTo>
                  <a:lnTo>
                    <a:pt x="108" y="37"/>
                  </a:lnTo>
                  <a:lnTo>
                    <a:pt x="106" y="31"/>
                  </a:lnTo>
                  <a:lnTo>
                    <a:pt x="102" y="26"/>
                  </a:lnTo>
                  <a:lnTo>
                    <a:pt x="99" y="19"/>
                  </a:lnTo>
                  <a:lnTo>
                    <a:pt x="98" y="14"/>
                  </a:lnTo>
                  <a:lnTo>
                    <a:pt x="95" y="7"/>
                  </a:lnTo>
                  <a:lnTo>
                    <a:pt x="92" y="0"/>
                  </a:lnTo>
                  <a:lnTo>
                    <a:pt x="0" y="234"/>
                  </a:lnTo>
                  <a:close/>
                </a:path>
              </a:pathLst>
            </a:custGeom>
            <a:solidFill>
              <a:schemeClr val="tx2"/>
            </a:solidFill>
            <a:ln>
              <a:noFill/>
            </a:ln>
          </p:spPr>
          <p:txBody>
            <a:bodyPr/>
            <a:lstStyle/>
            <a:p>
              <a:endParaRPr lang="tr-TR"/>
            </a:p>
          </p:txBody>
        </p:sp>
        <p:sp>
          <p:nvSpPr>
            <p:cNvPr id="24586" name="Freeform 11"/>
            <p:cNvSpPr>
              <a:spLocks/>
            </p:cNvSpPr>
            <p:nvPr/>
          </p:nvSpPr>
          <p:spPr bwMode="auto">
            <a:xfrm>
              <a:off x="2590391" y="2194214"/>
              <a:ext cx="614147" cy="830586"/>
            </a:xfrm>
            <a:custGeom>
              <a:avLst/>
              <a:gdLst>
                <a:gd name="T0" fmla="*/ 28671792 w 234"/>
                <a:gd name="T1" fmla="*/ 0 h 234"/>
                <a:gd name="T2" fmla="*/ 0 w 234"/>
                <a:gd name="T3" fmla="*/ 2147483647 h 234"/>
                <a:gd name="T4" fmla="*/ 870378 w 234"/>
                <a:gd name="T5" fmla="*/ 2147483647 h 234"/>
                <a:gd name="T6" fmla="*/ 1668654 w 234"/>
                <a:gd name="T7" fmla="*/ 2147483647 h 234"/>
                <a:gd name="T8" fmla="*/ 2310444 w 234"/>
                <a:gd name="T9" fmla="*/ 2147483647 h 234"/>
                <a:gd name="T10" fmla="*/ 3199076 w 234"/>
                <a:gd name="T11" fmla="*/ 2147483647 h 234"/>
                <a:gd name="T12" fmla="*/ 3825104 w 234"/>
                <a:gd name="T13" fmla="*/ 2147483647 h 234"/>
                <a:gd name="T14" fmla="*/ 4666885 w 234"/>
                <a:gd name="T15" fmla="*/ 2147483647 h 234"/>
                <a:gd name="T16" fmla="*/ 5296299 w 234"/>
                <a:gd name="T17" fmla="*/ 2147483647 h 234"/>
                <a:gd name="T18" fmla="*/ 5800209 w 234"/>
                <a:gd name="T19" fmla="*/ 2147483647 h 234"/>
                <a:gd name="T20" fmla="*/ 6635982 w 234"/>
                <a:gd name="T21" fmla="*/ 2147483647 h 234"/>
                <a:gd name="T22" fmla="*/ 7302126 w 234"/>
                <a:gd name="T23" fmla="*/ 2147483647 h 234"/>
                <a:gd name="T24" fmla="*/ 7991085 w 234"/>
                <a:gd name="T25" fmla="*/ 2147483647 h 234"/>
                <a:gd name="T26" fmla="*/ 8579160 w 234"/>
                <a:gd name="T27" fmla="*/ 2147483647 h 234"/>
                <a:gd name="T28" fmla="*/ 8999798 w 234"/>
                <a:gd name="T29" fmla="*/ 2147483647 h 234"/>
                <a:gd name="T30" fmla="*/ 9620488 w 234"/>
                <a:gd name="T31" fmla="*/ 2147483647 h 234"/>
                <a:gd name="T32" fmla="*/ 10153855 w 234"/>
                <a:gd name="T33" fmla="*/ 2147483647 h 234"/>
                <a:gd name="T34" fmla="*/ 10579064 w 234"/>
                <a:gd name="T35" fmla="*/ 2147483647 h 234"/>
                <a:gd name="T36" fmla="*/ 11429310 w 234"/>
                <a:gd name="T37" fmla="*/ 2147483647 h 234"/>
                <a:gd name="T38" fmla="*/ 11878831 w 234"/>
                <a:gd name="T39" fmla="*/ 2147483647 h 234"/>
                <a:gd name="T40" fmla="*/ 12388381 w 234"/>
                <a:gd name="T41" fmla="*/ 2147483647 h 234"/>
                <a:gd name="T42" fmla="*/ 12818681 w 234"/>
                <a:gd name="T43" fmla="*/ 2147483647 h 234"/>
                <a:gd name="T44" fmla="*/ 13271687 w 234"/>
                <a:gd name="T45" fmla="*/ 2147483647 h 234"/>
                <a:gd name="T46" fmla="*/ 13764444 w 234"/>
                <a:gd name="T47" fmla="*/ 2147483647 h 234"/>
                <a:gd name="T48" fmla="*/ 14260402 w 234"/>
                <a:gd name="T49" fmla="*/ 2147483647 h 234"/>
                <a:gd name="T50" fmla="*/ 14443567 w 234"/>
                <a:gd name="T51" fmla="*/ 2147483647 h 234"/>
                <a:gd name="T52" fmla="*/ 14955351 w 234"/>
                <a:gd name="T53" fmla="*/ 2147483647 h 234"/>
                <a:gd name="T54" fmla="*/ 15320181 w 234"/>
                <a:gd name="T55" fmla="*/ 2147483647 h 234"/>
                <a:gd name="T56" fmla="*/ 15621501 w 234"/>
                <a:gd name="T57" fmla="*/ 2147483647 h 234"/>
                <a:gd name="T58" fmla="*/ 15929907 w 234"/>
                <a:gd name="T59" fmla="*/ 2147483647 h 234"/>
                <a:gd name="T60" fmla="*/ 16280592 w 234"/>
                <a:gd name="T61" fmla="*/ 2147483647 h 234"/>
                <a:gd name="T62" fmla="*/ 16587673 w 234"/>
                <a:gd name="T63" fmla="*/ 2147483647 h 234"/>
                <a:gd name="T64" fmla="*/ 16892328 w 234"/>
                <a:gd name="T65" fmla="*/ 2147483647 h 234"/>
                <a:gd name="T66" fmla="*/ 17254043 w 234"/>
                <a:gd name="T67" fmla="*/ 2147483647 h 234"/>
                <a:gd name="T68" fmla="*/ 28671792 w 234"/>
                <a:gd name="T69" fmla="*/ 0 h 2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4"/>
                <a:gd name="T106" fmla="*/ 0 h 234"/>
                <a:gd name="T107" fmla="*/ 234 w 234"/>
                <a:gd name="T108" fmla="*/ 234 h 2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4" h="234">
                  <a:moveTo>
                    <a:pt x="234" y="0"/>
                  </a:moveTo>
                  <a:lnTo>
                    <a:pt x="0" y="93"/>
                  </a:lnTo>
                  <a:lnTo>
                    <a:pt x="7" y="95"/>
                  </a:lnTo>
                  <a:lnTo>
                    <a:pt x="14" y="98"/>
                  </a:lnTo>
                  <a:lnTo>
                    <a:pt x="19" y="101"/>
                  </a:lnTo>
                  <a:lnTo>
                    <a:pt x="26" y="103"/>
                  </a:lnTo>
                  <a:lnTo>
                    <a:pt x="31" y="106"/>
                  </a:lnTo>
                  <a:lnTo>
                    <a:pt x="38" y="109"/>
                  </a:lnTo>
                  <a:lnTo>
                    <a:pt x="43" y="111"/>
                  </a:lnTo>
                  <a:lnTo>
                    <a:pt x="48" y="115"/>
                  </a:lnTo>
                  <a:lnTo>
                    <a:pt x="54" y="118"/>
                  </a:lnTo>
                  <a:lnTo>
                    <a:pt x="59" y="122"/>
                  </a:lnTo>
                  <a:lnTo>
                    <a:pt x="65" y="125"/>
                  </a:lnTo>
                  <a:lnTo>
                    <a:pt x="70" y="129"/>
                  </a:lnTo>
                  <a:lnTo>
                    <a:pt x="74" y="133"/>
                  </a:lnTo>
                  <a:lnTo>
                    <a:pt x="79" y="137"/>
                  </a:lnTo>
                  <a:lnTo>
                    <a:pt x="83" y="141"/>
                  </a:lnTo>
                  <a:lnTo>
                    <a:pt x="87" y="145"/>
                  </a:lnTo>
                  <a:lnTo>
                    <a:pt x="93" y="150"/>
                  </a:lnTo>
                  <a:lnTo>
                    <a:pt x="97" y="154"/>
                  </a:lnTo>
                  <a:lnTo>
                    <a:pt x="101" y="160"/>
                  </a:lnTo>
                  <a:lnTo>
                    <a:pt x="105" y="164"/>
                  </a:lnTo>
                  <a:lnTo>
                    <a:pt x="108" y="169"/>
                  </a:lnTo>
                  <a:lnTo>
                    <a:pt x="112" y="175"/>
                  </a:lnTo>
                  <a:lnTo>
                    <a:pt x="116" y="180"/>
                  </a:lnTo>
                  <a:lnTo>
                    <a:pt x="118" y="185"/>
                  </a:lnTo>
                  <a:lnTo>
                    <a:pt x="122" y="191"/>
                  </a:lnTo>
                  <a:lnTo>
                    <a:pt x="125" y="196"/>
                  </a:lnTo>
                  <a:lnTo>
                    <a:pt x="128" y="201"/>
                  </a:lnTo>
                  <a:lnTo>
                    <a:pt x="130" y="208"/>
                  </a:lnTo>
                  <a:lnTo>
                    <a:pt x="133" y="214"/>
                  </a:lnTo>
                  <a:lnTo>
                    <a:pt x="136" y="220"/>
                  </a:lnTo>
                  <a:lnTo>
                    <a:pt x="138" y="227"/>
                  </a:lnTo>
                  <a:lnTo>
                    <a:pt x="141" y="234"/>
                  </a:lnTo>
                  <a:lnTo>
                    <a:pt x="234" y="0"/>
                  </a:lnTo>
                  <a:close/>
                </a:path>
              </a:pathLst>
            </a:custGeom>
            <a:solidFill>
              <a:schemeClr val="tx2"/>
            </a:solidFill>
            <a:ln>
              <a:noFill/>
            </a:ln>
          </p:spPr>
          <p:txBody>
            <a:bodyPr/>
            <a:lstStyle/>
            <a:p>
              <a:endParaRPr lang="tr-TR"/>
            </a:p>
          </p:txBody>
        </p:sp>
        <p:sp>
          <p:nvSpPr>
            <p:cNvPr id="24587" name="Freeform 12"/>
            <p:cNvSpPr>
              <a:spLocks/>
            </p:cNvSpPr>
            <p:nvPr/>
          </p:nvSpPr>
          <p:spPr bwMode="auto">
            <a:xfrm>
              <a:off x="5115216" y="2110394"/>
              <a:ext cx="761997" cy="832491"/>
            </a:xfrm>
            <a:custGeom>
              <a:avLst/>
              <a:gdLst>
                <a:gd name="T0" fmla="*/ 2147483647 w 225"/>
                <a:gd name="T1" fmla="*/ 2147483647 h 241"/>
                <a:gd name="T2" fmla="*/ 2147483647 w 225"/>
                <a:gd name="T3" fmla="*/ 0 h 241"/>
                <a:gd name="T4" fmla="*/ 2147483647 w 225"/>
                <a:gd name="T5" fmla="*/ 2147483647 h 241"/>
                <a:gd name="T6" fmla="*/ 2147483647 w 225"/>
                <a:gd name="T7" fmla="*/ 2147483647 h 241"/>
                <a:gd name="T8" fmla="*/ 2147483647 w 225"/>
                <a:gd name="T9" fmla="*/ 2147483647 h 241"/>
                <a:gd name="T10" fmla="*/ 2147483647 w 225"/>
                <a:gd name="T11" fmla="*/ 2147483647 h 241"/>
                <a:gd name="T12" fmla="*/ 2147483647 w 225"/>
                <a:gd name="T13" fmla="*/ 2147483647 h 241"/>
                <a:gd name="T14" fmla="*/ 2147483647 w 225"/>
                <a:gd name="T15" fmla="*/ 2147483647 h 241"/>
                <a:gd name="T16" fmla="*/ 2147483647 w 225"/>
                <a:gd name="T17" fmla="*/ 2147483647 h 241"/>
                <a:gd name="T18" fmla="*/ 2147483647 w 225"/>
                <a:gd name="T19" fmla="*/ 2147483647 h 241"/>
                <a:gd name="T20" fmla="*/ 2147483647 w 225"/>
                <a:gd name="T21" fmla="*/ 2147483647 h 241"/>
                <a:gd name="T22" fmla="*/ 2147483647 w 225"/>
                <a:gd name="T23" fmla="*/ 2147483647 h 241"/>
                <a:gd name="T24" fmla="*/ 2147483647 w 225"/>
                <a:gd name="T25" fmla="*/ 2147483647 h 241"/>
                <a:gd name="T26" fmla="*/ 2147483647 w 225"/>
                <a:gd name="T27" fmla="*/ 2147483647 h 241"/>
                <a:gd name="T28" fmla="*/ 2147483647 w 225"/>
                <a:gd name="T29" fmla="*/ 2147483647 h 241"/>
                <a:gd name="T30" fmla="*/ 2147483647 w 225"/>
                <a:gd name="T31" fmla="*/ 2147483647 h 241"/>
                <a:gd name="T32" fmla="*/ 2147483647 w 225"/>
                <a:gd name="T33" fmla="*/ 2147483647 h 241"/>
                <a:gd name="T34" fmla="*/ 2147483647 w 225"/>
                <a:gd name="T35" fmla="*/ 2147483647 h 241"/>
                <a:gd name="T36" fmla="*/ 2147483647 w 225"/>
                <a:gd name="T37" fmla="*/ 2147483647 h 241"/>
                <a:gd name="T38" fmla="*/ 2147483647 w 225"/>
                <a:gd name="T39" fmla="*/ 2147483647 h 241"/>
                <a:gd name="T40" fmla="*/ 2147483647 w 225"/>
                <a:gd name="T41" fmla="*/ 2147483647 h 241"/>
                <a:gd name="T42" fmla="*/ 2147483647 w 225"/>
                <a:gd name="T43" fmla="*/ 2147483647 h 241"/>
                <a:gd name="T44" fmla="*/ 2147483647 w 225"/>
                <a:gd name="T45" fmla="*/ 2147483647 h 241"/>
                <a:gd name="T46" fmla="*/ 2147483647 w 225"/>
                <a:gd name="T47" fmla="*/ 2147483647 h 241"/>
                <a:gd name="T48" fmla="*/ 2147483647 w 225"/>
                <a:gd name="T49" fmla="*/ 2147483647 h 241"/>
                <a:gd name="T50" fmla="*/ 2147483647 w 225"/>
                <a:gd name="T51" fmla="*/ 2147483647 h 241"/>
                <a:gd name="T52" fmla="*/ 2147483647 w 225"/>
                <a:gd name="T53" fmla="*/ 2147483647 h 241"/>
                <a:gd name="T54" fmla="*/ 2147483647 w 225"/>
                <a:gd name="T55" fmla="*/ 2147483647 h 241"/>
                <a:gd name="T56" fmla="*/ 2147483647 w 225"/>
                <a:gd name="T57" fmla="*/ 2147483647 h 241"/>
                <a:gd name="T58" fmla="*/ 2147483647 w 225"/>
                <a:gd name="T59" fmla="*/ 2147483647 h 241"/>
                <a:gd name="T60" fmla="*/ 2147483647 w 225"/>
                <a:gd name="T61" fmla="*/ 2147483647 h 241"/>
                <a:gd name="T62" fmla="*/ 2147483647 w 225"/>
                <a:gd name="T63" fmla="*/ 2147483647 h 241"/>
                <a:gd name="T64" fmla="*/ 2147483647 w 225"/>
                <a:gd name="T65" fmla="*/ 2147483647 h 241"/>
                <a:gd name="T66" fmla="*/ 0 w 225"/>
                <a:gd name="T67" fmla="*/ 2147483647 h 241"/>
                <a:gd name="T68" fmla="*/ 2147483647 w 225"/>
                <a:gd name="T69" fmla="*/ 2147483647 h 24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25"/>
                <a:gd name="T106" fmla="*/ 0 h 241"/>
                <a:gd name="T107" fmla="*/ 225 w 225"/>
                <a:gd name="T108" fmla="*/ 241 h 24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25" h="241">
                  <a:moveTo>
                    <a:pt x="225" y="241"/>
                  </a:moveTo>
                  <a:lnTo>
                    <a:pt x="152" y="0"/>
                  </a:lnTo>
                  <a:lnTo>
                    <a:pt x="149" y="7"/>
                  </a:lnTo>
                  <a:lnTo>
                    <a:pt x="147" y="12"/>
                  </a:lnTo>
                  <a:lnTo>
                    <a:pt x="143" y="19"/>
                  </a:lnTo>
                  <a:lnTo>
                    <a:pt x="140" y="25"/>
                  </a:lnTo>
                  <a:lnTo>
                    <a:pt x="137" y="30"/>
                  </a:lnTo>
                  <a:lnTo>
                    <a:pt x="133" y="35"/>
                  </a:lnTo>
                  <a:lnTo>
                    <a:pt x="129" y="41"/>
                  </a:lnTo>
                  <a:lnTo>
                    <a:pt x="127" y="46"/>
                  </a:lnTo>
                  <a:lnTo>
                    <a:pt x="123" y="51"/>
                  </a:lnTo>
                  <a:lnTo>
                    <a:pt x="119" y="57"/>
                  </a:lnTo>
                  <a:lnTo>
                    <a:pt x="115" y="61"/>
                  </a:lnTo>
                  <a:lnTo>
                    <a:pt x="111" y="66"/>
                  </a:lnTo>
                  <a:lnTo>
                    <a:pt x="107" y="70"/>
                  </a:lnTo>
                  <a:lnTo>
                    <a:pt x="101" y="74"/>
                  </a:lnTo>
                  <a:lnTo>
                    <a:pt x="97" y="78"/>
                  </a:lnTo>
                  <a:lnTo>
                    <a:pt x="92" y="82"/>
                  </a:lnTo>
                  <a:lnTo>
                    <a:pt x="88" y="86"/>
                  </a:lnTo>
                  <a:lnTo>
                    <a:pt x="82" y="90"/>
                  </a:lnTo>
                  <a:lnTo>
                    <a:pt x="77" y="94"/>
                  </a:lnTo>
                  <a:lnTo>
                    <a:pt x="73" y="97"/>
                  </a:lnTo>
                  <a:lnTo>
                    <a:pt x="68" y="101"/>
                  </a:lnTo>
                  <a:lnTo>
                    <a:pt x="62" y="104"/>
                  </a:lnTo>
                  <a:lnTo>
                    <a:pt x="56" y="106"/>
                  </a:lnTo>
                  <a:lnTo>
                    <a:pt x="50" y="111"/>
                  </a:lnTo>
                  <a:lnTo>
                    <a:pt x="45" y="113"/>
                  </a:lnTo>
                  <a:lnTo>
                    <a:pt x="38" y="115"/>
                  </a:lnTo>
                  <a:lnTo>
                    <a:pt x="33" y="117"/>
                  </a:lnTo>
                  <a:lnTo>
                    <a:pt x="26" y="120"/>
                  </a:lnTo>
                  <a:lnTo>
                    <a:pt x="21" y="123"/>
                  </a:lnTo>
                  <a:lnTo>
                    <a:pt x="14" y="124"/>
                  </a:lnTo>
                  <a:lnTo>
                    <a:pt x="7" y="125"/>
                  </a:lnTo>
                  <a:lnTo>
                    <a:pt x="0" y="128"/>
                  </a:lnTo>
                  <a:lnTo>
                    <a:pt x="225" y="241"/>
                  </a:lnTo>
                  <a:close/>
                </a:path>
              </a:pathLst>
            </a:custGeom>
            <a:solidFill>
              <a:schemeClr val="tx2"/>
            </a:solidFill>
            <a:ln>
              <a:noFill/>
            </a:ln>
          </p:spPr>
          <p:txBody>
            <a:bodyPr/>
            <a:lstStyle/>
            <a:p>
              <a:endParaRPr lang="tr-TR"/>
            </a:p>
          </p:txBody>
        </p:sp>
        <p:sp>
          <p:nvSpPr>
            <p:cNvPr id="24588" name="Freeform 13"/>
            <p:cNvSpPr>
              <a:spLocks/>
            </p:cNvSpPr>
            <p:nvPr/>
          </p:nvSpPr>
          <p:spPr bwMode="auto">
            <a:xfrm>
              <a:off x="5867735" y="3706795"/>
              <a:ext cx="623624" cy="565789"/>
            </a:xfrm>
            <a:custGeom>
              <a:avLst/>
              <a:gdLst>
                <a:gd name="T0" fmla="*/ 2147483647 w 199"/>
                <a:gd name="T1" fmla="*/ 1961500 h 231"/>
                <a:gd name="T2" fmla="*/ 2147483647 w 199"/>
                <a:gd name="T3" fmla="*/ 0 h 231"/>
                <a:gd name="T4" fmla="*/ 2147483647 w 199"/>
                <a:gd name="T5" fmla="*/ 31617 h 231"/>
                <a:gd name="T6" fmla="*/ 2147483647 w 199"/>
                <a:gd name="T7" fmla="*/ 52264 h 231"/>
                <a:gd name="T8" fmla="*/ 2147483647 w 199"/>
                <a:gd name="T9" fmla="*/ 74767 h 231"/>
                <a:gd name="T10" fmla="*/ 2147483647 w 199"/>
                <a:gd name="T11" fmla="*/ 86396 h 231"/>
                <a:gd name="T12" fmla="*/ 2147483647 w 199"/>
                <a:gd name="T13" fmla="*/ 111081 h 231"/>
                <a:gd name="T14" fmla="*/ 2147483647 w 199"/>
                <a:gd name="T15" fmla="*/ 139765 h 231"/>
                <a:gd name="T16" fmla="*/ 2147483647 w 199"/>
                <a:gd name="T17" fmla="*/ 142818 h 231"/>
                <a:gd name="T18" fmla="*/ 2147483647 w 199"/>
                <a:gd name="T19" fmla="*/ 154200 h 231"/>
                <a:gd name="T20" fmla="*/ 2147483647 w 199"/>
                <a:gd name="T21" fmla="*/ 166827 h 231"/>
                <a:gd name="T22" fmla="*/ 2147483647 w 199"/>
                <a:gd name="T23" fmla="*/ 179698 h 231"/>
                <a:gd name="T24" fmla="*/ 2147483647 w 199"/>
                <a:gd name="T25" fmla="*/ 198257 h 231"/>
                <a:gd name="T26" fmla="*/ 2147483647 w 199"/>
                <a:gd name="T27" fmla="*/ 204309 h 231"/>
                <a:gd name="T28" fmla="*/ 2147483647 w 199"/>
                <a:gd name="T29" fmla="*/ 204309 h 231"/>
                <a:gd name="T30" fmla="*/ 2147483647 w 199"/>
                <a:gd name="T31" fmla="*/ 204309 h 231"/>
                <a:gd name="T32" fmla="*/ 2147483647 w 199"/>
                <a:gd name="T33" fmla="*/ 209976 h 231"/>
                <a:gd name="T34" fmla="*/ 2147483647 w 199"/>
                <a:gd name="T35" fmla="*/ 209976 h 231"/>
                <a:gd name="T36" fmla="*/ 2147483647 w 199"/>
                <a:gd name="T37" fmla="*/ 209976 h 231"/>
                <a:gd name="T38" fmla="*/ 2147483647 w 199"/>
                <a:gd name="T39" fmla="*/ 204309 h 231"/>
                <a:gd name="T40" fmla="*/ 2147483647 w 199"/>
                <a:gd name="T41" fmla="*/ 204309 h 231"/>
                <a:gd name="T42" fmla="*/ 2147483647 w 199"/>
                <a:gd name="T43" fmla="*/ 204309 h 231"/>
                <a:gd name="T44" fmla="*/ 2147483647 w 199"/>
                <a:gd name="T45" fmla="*/ 198257 h 231"/>
                <a:gd name="T46" fmla="*/ 2147483647 w 199"/>
                <a:gd name="T47" fmla="*/ 179698 h 231"/>
                <a:gd name="T48" fmla="*/ 2147483647 w 199"/>
                <a:gd name="T49" fmla="*/ 166827 h 231"/>
                <a:gd name="T50" fmla="*/ 2147483647 w 199"/>
                <a:gd name="T51" fmla="*/ 154200 h 231"/>
                <a:gd name="T52" fmla="*/ 2147483647 w 199"/>
                <a:gd name="T53" fmla="*/ 142818 h 231"/>
                <a:gd name="T54" fmla="*/ 2147483647 w 199"/>
                <a:gd name="T55" fmla="*/ 139765 h 231"/>
                <a:gd name="T56" fmla="*/ 2147483647 w 199"/>
                <a:gd name="T57" fmla="*/ 111081 h 231"/>
                <a:gd name="T58" fmla="*/ 1749652784 w 199"/>
                <a:gd name="T59" fmla="*/ 86396 h 231"/>
                <a:gd name="T60" fmla="*/ 1348148890 w 199"/>
                <a:gd name="T61" fmla="*/ 74767 h 231"/>
                <a:gd name="T62" fmla="*/ 880779660 w 199"/>
                <a:gd name="T63" fmla="*/ 52264 h 231"/>
                <a:gd name="T64" fmla="*/ 532751414 w 199"/>
                <a:gd name="T65" fmla="*/ 31617 h 231"/>
                <a:gd name="T66" fmla="*/ 0 w 199"/>
                <a:gd name="T67" fmla="*/ 0 h 231"/>
                <a:gd name="T68" fmla="*/ 2147483647 w 199"/>
                <a:gd name="T69" fmla="*/ 1961500 h 2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231"/>
                <a:gd name="T107" fmla="*/ 199 w 199"/>
                <a:gd name="T108" fmla="*/ 231 h 2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231">
                  <a:moveTo>
                    <a:pt x="99" y="231"/>
                  </a:moveTo>
                  <a:lnTo>
                    <a:pt x="199" y="0"/>
                  </a:lnTo>
                  <a:lnTo>
                    <a:pt x="192" y="4"/>
                  </a:lnTo>
                  <a:lnTo>
                    <a:pt x="185" y="6"/>
                  </a:lnTo>
                  <a:lnTo>
                    <a:pt x="180" y="9"/>
                  </a:lnTo>
                  <a:lnTo>
                    <a:pt x="173" y="10"/>
                  </a:lnTo>
                  <a:lnTo>
                    <a:pt x="168" y="13"/>
                  </a:lnTo>
                  <a:lnTo>
                    <a:pt x="161" y="16"/>
                  </a:lnTo>
                  <a:lnTo>
                    <a:pt x="154" y="17"/>
                  </a:lnTo>
                  <a:lnTo>
                    <a:pt x="149" y="18"/>
                  </a:lnTo>
                  <a:lnTo>
                    <a:pt x="142" y="20"/>
                  </a:lnTo>
                  <a:lnTo>
                    <a:pt x="135" y="21"/>
                  </a:lnTo>
                  <a:lnTo>
                    <a:pt x="130" y="23"/>
                  </a:lnTo>
                  <a:lnTo>
                    <a:pt x="123" y="24"/>
                  </a:lnTo>
                  <a:lnTo>
                    <a:pt x="118" y="24"/>
                  </a:lnTo>
                  <a:lnTo>
                    <a:pt x="111" y="24"/>
                  </a:lnTo>
                  <a:lnTo>
                    <a:pt x="105" y="25"/>
                  </a:lnTo>
                  <a:lnTo>
                    <a:pt x="99" y="25"/>
                  </a:lnTo>
                  <a:lnTo>
                    <a:pt x="93" y="25"/>
                  </a:lnTo>
                  <a:lnTo>
                    <a:pt x="87" y="24"/>
                  </a:lnTo>
                  <a:lnTo>
                    <a:pt x="80" y="24"/>
                  </a:lnTo>
                  <a:lnTo>
                    <a:pt x="74" y="24"/>
                  </a:lnTo>
                  <a:lnTo>
                    <a:pt x="68" y="23"/>
                  </a:lnTo>
                  <a:lnTo>
                    <a:pt x="62" y="21"/>
                  </a:lnTo>
                  <a:lnTo>
                    <a:pt x="55" y="20"/>
                  </a:lnTo>
                  <a:lnTo>
                    <a:pt x="50" y="18"/>
                  </a:lnTo>
                  <a:lnTo>
                    <a:pt x="43" y="17"/>
                  </a:lnTo>
                  <a:lnTo>
                    <a:pt x="37" y="16"/>
                  </a:lnTo>
                  <a:lnTo>
                    <a:pt x="31" y="13"/>
                  </a:lnTo>
                  <a:lnTo>
                    <a:pt x="24" y="10"/>
                  </a:lnTo>
                  <a:lnTo>
                    <a:pt x="19" y="9"/>
                  </a:lnTo>
                  <a:lnTo>
                    <a:pt x="12" y="6"/>
                  </a:lnTo>
                  <a:lnTo>
                    <a:pt x="7" y="4"/>
                  </a:lnTo>
                  <a:lnTo>
                    <a:pt x="0" y="0"/>
                  </a:lnTo>
                  <a:lnTo>
                    <a:pt x="99" y="231"/>
                  </a:lnTo>
                  <a:close/>
                </a:path>
              </a:pathLst>
            </a:custGeom>
            <a:solidFill>
              <a:schemeClr val="tx2"/>
            </a:solidFill>
            <a:ln>
              <a:noFill/>
            </a:ln>
          </p:spPr>
          <p:txBody>
            <a:bodyPr/>
            <a:lstStyle/>
            <a:p>
              <a:endParaRPr lang="tr-TR"/>
            </a:p>
          </p:txBody>
        </p:sp>
        <p:sp>
          <p:nvSpPr>
            <p:cNvPr id="24589" name="Freeform 14"/>
            <p:cNvSpPr>
              <a:spLocks/>
            </p:cNvSpPr>
            <p:nvPr/>
          </p:nvSpPr>
          <p:spPr bwMode="auto">
            <a:xfrm>
              <a:off x="1980035" y="3607734"/>
              <a:ext cx="610356" cy="581029"/>
            </a:xfrm>
            <a:custGeom>
              <a:avLst/>
              <a:gdLst>
                <a:gd name="T0" fmla="*/ 2147483647 w 199"/>
                <a:gd name="T1" fmla="*/ 0 h 231"/>
                <a:gd name="T2" fmla="*/ 0 w 199"/>
                <a:gd name="T3" fmla="*/ 5111582 h 231"/>
                <a:gd name="T4" fmla="*/ 228997227 w 199"/>
                <a:gd name="T5" fmla="*/ 5065682 h 231"/>
                <a:gd name="T6" fmla="*/ 394721728 w 199"/>
                <a:gd name="T7" fmla="*/ 4983186 h 231"/>
                <a:gd name="T8" fmla="*/ 638695388 w 199"/>
                <a:gd name="T9" fmla="*/ 4924072 h 231"/>
                <a:gd name="T10" fmla="*/ 867706489 w 199"/>
                <a:gd name="T11" fmla="*/ 4901629 h 231"/>
                <a:gd name="T12" fmla="*/ 1033466587 w 199"/>
                <a:gd name="T13" fmla="*/ 4823101 h 231"/>
                <a:gd name="T14" fmla="*/ 1262481197 w 199"/>
                <a:gd name="T15" fmla="*/ 4799135 h 231"/>
                <a:gd name="T16" fmla="*/ 1443137055 w 199"/>
                <a:gd name="T17" fmla="*/ 4764789 h 231"/>
                <a:gd name="T18" fmla="*/ 1672242040 w 199"/>
                <a:gd name="T19" fmla="*/ 4708668 h 231"/>
                <a:gd name="T20" fmla="*/ 1901290430 w 199"/>
                <a:gd name="T21" fmla="*/ 4677506 h 231"/>
                <a:gd name="T22" fmla="*/ 2066978798 w 199"/>
                <a:gd name="T23" fmla="*/ 4640979 h 231"/>
                <a:gd name="T24" fmla="*/ 2147483647 w 199"/>
                <a:gd name="T25" fmla="*/ 4640979 h 231"/>
                <a:gd name="T26" fmla="*/ 2147483647 w 199"/>
                <a:gd name="T27" fmla="*/ 4598051 h 231"/>
                <a:gd name="T28" fmla="*/ 2147483647 w 199"/>
                <a:gd name="T29" fmla="*/ 4562631 h 231"/>
                <a:gd name="T30" fmla="*/ 2147483647 w 199"/>
                <a:gd name="T31" fmla="*/ 4562631 h 231"/>
                <a:gd name="T32" fmla="*/ 2147483647 w 199"/>
                <a:gd name="T33" fmla="*/ 4562631 h 231"/>
                <a:gd name="T34" fmla="*/ 2147483647 w 199"/>
                <a:gd name="T35" fmla="*/ 4562631 h 231"/>
                <a:gd name="T36" fmla="*/ 2147483647 w 199"/>
                <a:gd name="T37" fmla="*/ 4562631 h 231"/>
                <a:gd name="T38" fmla="*/ 2147483647 w 199"/>
                <a:gd name="T39" fmla="*/ 4562631 h 231"/>
                <a:gd name="T40" fmla="*/ 2147483647 w 199"/>
                <a:gd name="T41" fmla="*/ 4562631 h 231"/>
                <a:gd name="T42" fmla="*/ 2147483647 w 199"/>
                <a:gd name="T43" fmla="*/ 4598051 h 231"/>
                <a:gd name="T44" fmla="*/ 2147483647 w 199"/>
                <a:gd name="T45" fmla="*/ 4640979 h 231"/>
                <a:gd name="T46" fmla="*/ 2147483647 w 199"/>
                <a:gd name="T47" fmla="*/ 4640979 h 231"/>
                <a:gd name="T48" fmla="*/ 2147483647 w 199"/>
                <a:gd name="T49" fmla="*/ 4677506 h 231"/>
                <a:gd name="T50" fmla="*/ 2147483647 w 199"/>
                <a:gd name="T51" fmla="*/ 4708668 h 231"/>
                <a:gd name="T52" fmla="*/ 2147483647 w 199"/>
                <a:gd name="T53" fmla="*/ 4764789 h 231"/>
                <a:gd name="T54" fmla="*/ 2147483647 w 199"/>
                <a:gd name="T55" fmla="*/ 4799135 h 231"/>
                <a:gd name="T56" fmla="*/ 2147483647 w 199"/>
                <a:gd name="T57" fmla="*/ 4823101 h 231"/>
                <a:gd name="T58" fmla="*/ 2147483647 w 199"/>
                <a:gd name="T59" fmla="*/ 4901629 h 231"/>
                <a:gd name="T60" fmla="*/ 2147483647 w 199"/>
                <a:gd name="T61" fmla="*/ 4924072 h 231"/>
                <a:gd name="T62" fmla="*/ 2147483647 w 199"/>
                <a:gd name="T63" fmla="*/ 4983186 h 231"/>
                <a:gd name="T64" fmla="*/ 2147483647 w 199"/>
                <a:gd name="T65" fmla="*/ 5065682 h 231"/>
                <a:gd name="T66" fmla="*/ 2147483647 w 199"/>
                <a:gd name="T67" fmla="*/ 5111582 h 231"/>
                <a:gd name="T68" fmla="*/ 2147483647 w 199"/>
                <a:gd name="T69" fmla="*/ 0 h 2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231"/>
                <a:gd name="T107" fmla="*/ 199 w 199"/>
                <a:gd name="T108" fmla="*/ 231 h 2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231">
                  <a:moveTo>
                    <a:pt x="99" y="0"/>
                  </a:moveTo>
                  <a:lnTo>
                    <a:pt x="0" y="231"/>
                  </a:lnTo>
                  <a:lnTo>
                    <a:pt x="7" y="229"/>
                  </a:lnTo>
                  <a:lnTo>
                    <a:pt x="12" y="226"/>
                  </a:lnTo>
                  <a:lnTo>
                    <a:pt x="19" y="223"/>
                  </a:lnTo>
                  <a:lnTo>
                    <a:pt x="26" y="221"/>
                  </a:lnTo>
                  <a:lnTo>
                    <a:pt x="31" y="218"/>
                  </a:lnTo>
                  <a:lnTo>
                    <a:pt x="38" y="217"/>
                  </a:lnTo>
                  <a:lnTo>
                    <a:pt x="43" y="215"/>
                  </a:lnTo>
                  <a:lnTo>
                    <a:pt x="50" y="213"/>
                  </a:lnTo>
                  <a:lnTo>
                    <a:pt x="57" y="211"/>
                  </a:lnTo>
                  <a:lnTo>
                    <a:pt x="62" y="210"/>
                  </a:lnTo>
                  <a:lnTo>
                    <a:pt x="69" y="210"/>
                  </a:lnTo>
                  <a:lnTo>
                    <a:pt x="75" y="208"/>
                  </a:lnTo>
                  <a:lnTo>
                    <a:pt x="81" y="207"/>
                  </a:lnTo>
                  <a:lnTo>
                    <a:pt x="87" y="207"/>
                  </a:lnTo>
                  <a:lnTo>
                    <a:pt x="93" y="207"/>
                  </a:lnTo>
                  <a:lnTo>
                    <a:pt x="99" y="207"/>
                  </a:lnTo>
                  <a:lnTo>
                    <a:pt x="106" y="207"/>
                  </a:lnTo>
                  <a:lnTo>
                    <a:pt x="112" y="207"/>
                  </a:lnTo>
                  <a:lnTo>
                    <a:pt x="118" y="207"/>
                  </a:lnTo>
                  <a:lnTo>
                    <a:pt x="124" y="208"/>
                  </a:lnTo>
                  <a:lnTo>
                    <a:pt x="130" y="210"/>
                  </a:lnTo>
                  <a:lnTo>
                    <a:pt x="137" y="210"/>
                  </a:lnTo>
                  <a:lnTo>
                    <a:pt x="142" y="211"/>
                  </a:lnTo>
                  <a:lnTo>
                    <a:pt x="149" y="213"/>
                  </a:lnTo>
                  <a:lnTo>
                    <a:pt x="155" y="215"/>
                  </a:lnTo>
                  <a:lnTo>
                    <a:pt x="161" y="217"/>
                  </a:lnTo>
                  <a:lnTo>
                    <a:pt x="168" y="218"/>
                  </a:lnTo>
                  <a:lnTo>
                    <a:pt x="173" y="221"/>
                  </a:lnTo>
                  <a:lnTo>
                    <a:pt x="180" y="223"/>
                  </a:lnTo>
                  <a:lnTo>
                    <a:pt x="187" y="226"/>
                  </a:lnTo>
                  <a:lnTo>
                    <a:pt x="192" y="229"/>
                  </a:lnTo>
                  <a:lnTo>
                    <a:pt x="199" y="231"/>
                  </a:lnTo>
                  <a:lnTo>
                    <a:pt x="99" y="0"/>
                  </a:lnTo>
                  <a:close/>
                </a:path>
              </a:pathLst>
            </a:custGeom>
            <a:solidFill>
              <a:schemeClr val="tx2"/>
            </a:solidFill>
            <a:ln>
              <a:noFill/>
            </a:ln>
          </p:spPr>
          <p:txBody>
            <a:bodyPr/>
            <a:lstStyle/>
            <a:p>
              <a:endParaRPr lang="tr-TR"/>
            </a:p>
          </p:txBody>
        </p:sp>
      </p:grpSp>
      <p:sp>
        <p:nvSpPr>
          <p:cNvPr id="24590" name="Text Box 15"/>
          <p:cNvSpPr txBox="1">
            <a:spLocks noChangeArrowheads="1"/>
          </p:cNvSpPr>
          <p:nvPr/>
        </p:nvSpPr>
        <p:spPr bwMode="auto">
          <a:xfrm>
            <a:off x="3059832" y="1196752"/>
            <a:ext cx="2412989" cy="830997"/>
          </a:xfrm>
          <a:prstGeom prst="rect">
            <a:avLst/>
          </a:prstGeom>
          <a:solidFill>
            <a:schemeClr val="bg1"/>
          </a:solidFill>
          <a:ln w="9525">
            <a:solidFill>
              <a:schemeClr val="tx1"/>
            </a:solidFill>
            <a:miter lim="800000"/>
            <a:headEnd/>
            <a:tailEnd/>
          </a:ln>
        </p:spPr>
        <p:txBody>
          <a:bodyPr wrap="squar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tr-TR" b="1" dirty="0">
                <a:latin typeface="+mn-lt"/>
              </a:rPr>
              <a:t>1- Proje Fikrini</a:t>
            </a:r>
          </a:p>
          <a:p>
            <a:r>
              <a:rPr lang="tr-TR" b="1" dirty="0">
                <a:latin typeface="+mn-lt"/>
              </a:rPr>
              <a:t>Belirleme</a:t>
            </a:r>
            <a:endParaRPr lang="en-US" b="1" dirty="0">
              <a:latin typeface="+mn-lt"/>
            </a:endParaRPr>
          </a:p>
        </p:txBody>
      </p:sp>
      <p:sp>
        <p:nvSpPr>
          <p:cNvPr id="24591" name="Text Box 16"/>
          <p:cNvSpPr txBox="1">
            <a:spLocks noChangeArrowheads="1"/>
          </p:cNvSpPr>
          <p:nvPr/>
        </p:nvSpPr>
        <p:spPr bwMode="auto">
          <a:xfrm>
            <a:off x="6026656" y="2780928"/>
            <a:ext cx="2217752" cy="1200328"/>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tr-TR" b="1" dirty="0">
                <a:latin typeface="+mn-lt"/>
              </a:rPr>
              <a:t>2- Proje Fikrinin Analizi </a:t>
            </a:r>
            <a:endParaRPr lang="en-US" b="1" dirty="0">
              <a:latin typeface="+mn-lt"/>
            </a:endParaRPr>
          </a:p>
        </p:txBody>
      </p:sp>
      <p:sp>
        <p:nvSpPr>
          <p:cNvPr id="24592" name="Text Box 17"/>
          <p:cNvSpPr txBox="1">
            <a:spLocks noChangeArrowheads="1"/>
          </p:cNvSpPr>
          <p:nvPr/>
        </p:nvSpPr>
        <p:spPr bwMode="auto">
          <a:xfrm>
            <a:off x="178122" y="2708919"/>
            <a:ext cx="2411109" cy="461665"/>
          </a:xfrm>
          <a:prstGeom prst="rect">
            <a:avLst/>
          </a:prstGeom>
          <a:solidFill>
            <a:schemeClr val="bg1"/>
          </a:solidFill>
          <a:ln w="9525">
            <a:solidFill>
              <a:schemeClr val="tx1"/>
            </a:solidFill>
            <a:miter lim="800000"/>
            <a:headEnd/>
            <a:tailEnd/>
          </a:ln>
        </p:spPr>
        <p:txBody>
          <a:bodyPr wrap="none">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l"/>
            <a:r>
              <a:rPr lang="tr-TR" b="1" dirty="0">
                <a:latin typeface="+mn-lt"/>
              </a:rPr>
              <a:t>6- Değerlendirme</a:t>
            </a:r>
            <a:endParaRPr lang="en-US" b="1" dirty="0">
              <a:latin typeface="+mn-lt"/>
            </a:endParaRPr>
          </a:p>
        </p:txBody>
      </p:sp>
      <p:sp>
        <p:nvSpPr>
          <p:cNvPr id="24579" name="Text Box 18"/>
          <p:cNvSpPr txBox="1">
            <a:spLocks noChangeArrowheads="1"/>
          </p:cNvSpPr>
          <p:nvPr/>
        </p:nvSpPr>
        <p:spPr bwMode="auto">
          <a:xfrm>
            <a:off x="0" y="6583363"/>
            <a:ext cx="2195513"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kumimoji="1" lang="tr-TR" sz="1400" b="1" i="1">
                <a:solidFill>
                  <a:schemeClr val="bg1"/>
                </a:solidFill>
              </a:rPr>
              <a:t>Hakkı Çamur,  2009</a:t>
            </a:r>
            <a:endParaRPr kumimoji="1" lang="en-US" sz="1400" b="1" i="1">
              <a:solidFill>
                <a:schemeClr val="bg1"/>
              </a:solidFill>
            </a:endParaRPr>
          </a:p>
        </p:txBody>
      </p:sp>
      <p:sp>
        <p:nvSpPr>
          <p:cNvPr id="3" name="Başlık 2"/>
          <p:cNvSpPr>
            <a:spLocks noGrp="1"/>
          </p:cNvSpPr>
          <p:nvPr>
            <p:ph type="title"/>
          </p:nvPr>
        </p:nvSpPr>
        <p:spPr>
          <a:xfrm>
            <a:off x="628650" y="142852"/>
            <a:ext cx="7886700" cy="1000133"/>
          </a:xfrm>
        </p:spPr>
        <p:txBody>
          <a:bodyPr>
            <a:normAutofit/>
          </a:bodyPr>
          <a:lstStyle/>
          <a:p>
            <a:pPr algn="ctr"/>
            <a:r>
              <a:rPr lang="tr-TR" dirty="0">
                <a:solidFill>
                  <a:schemeClr val="bg1"/>
                </a:solidFill>
                <a:latin typeface="+mn-lt"/>
              </a:rPr>
              <a:t>Proje Döngüsü – AB Formatı</a:t>
            </a:r>
          </a:p>
        </p:txBody>
      </p:sp>
      <p:sp>
        <p:nvSpPr>
          <p:cNvPr id="24583" name="Text Box 8"/>
          <p:cNvSpPr txBox="1">
            <a:spLocks noChangeArrowheads="1"/>
          </p:cNvSpPr>
          <p:nvPr/>
        </p:nvSpPr>
        <p:spPr bwMode="auto">
          <a:xfrm>
            <a:off x="6074023" y="4437112"/>
            <a:ext cx="2242393" cy="830997"/>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tr-TR" b="1" dirty="0">
                <a:latin typeface="+mn-lt"/>
              </a:rPr>
              <a:t>3- Planlama / </a:t>
            </a:r>
            <a:r>
              <a:rPr lang="tr-TR" b="1" dirty="0" err="1">
                <a:latin typeface="+mn-lt"/>
              </a:rPr>
              <a:t>Onerme</a:t>
            </a:r>
            <a:endParaRPr lang="en-US" b="1" dirty="0">
              <a:latin typeface="+mn-lt"/>
            </a:endParaRPr>
          </a:p>
        </p:txBody>
      </p:sp>
      <p:sp>
        <p:nvSpPr>
          <p:cNvPr id="24584" name="Text Box 9"/>
          <p:cNvSpPr txBox="1">
            <a:spLocks noChangeArrowheads="1"/>
          </p:cNvSpPr>
          <p:nvPr/>
        </p:nvSpPr>
        <p:spPr bwMode="auto">
          <a:xfrm>
            <a:off x="323528" y="4479503"/>
            <a:ext cx="2179841" cy="461665"/>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tr-TR" b="1" dirty="0">
                <a:latin typeface="+mn-lt"/>
              </a:rPr>
              <a:t>5- Uygulama</a:t>
            </a:r>
            <a:endParaRPr lang="en-US" b="1" dirty="0">
              <a:latin typeface="+mn-lt"/>
            </a:endParaRPr>
          </a:p>
        </p:txBody>
      </p:sp>
    </p:spTree>
    <p:extLst>
      <p:ext uri="{BB962C8B-B14F-4D97-AF65-F5344CB8AC3E}">
        <p14:creationId xmlns:p14="http://schemas.microsoft.com/office/powerpoint/2010/main" val="22514614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4590"/>
                                        </p:tgtEl>
                                        <p:attrNameLst>
                                          <p:attrName>style.visibility</p:attrName>
                                        </p:attrNameLst>
                                      </p:cBhvr>
                                      <p:to>
                                        <p:strVal val="visible"/>
                                      </p:to>
                                    </p:set>
                                    <p:animEffect transition="in" filter="circle(in)">
                                      <p:cBhvr>
                                        <p:cTn id="12" dur="2000"/>
                                        <p:tgtEl>
                                          <p:spTgt spid="2459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4591"/>
                                        </p:tgtEl>
                                        <p:attrNameLst>
                                          <p:attrName>style.visibility</p:attrName>
                                        </p:attrNameLst>
                                      </p:cBhvr>
                                      <p:to>
                                        <p:strVal val="visible"/>
                                      </p:to>
                                    </p:set>
                                    <p:animEffect transition="in" filter="barn(inVertical)">
                                      <p:cBhvr>
                                        <p:cTn id="17" dur="500"/>
                                        <p:tgtEl>
                                          <p:spTgt spid="24591"/>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4583"/>
                                        </p:tgtEl>
                                        <p:attrNameLst>
                                          <p:attrName>style.visibility</p:attrName>
                                        </p:attrNameLst>
                                      </p:cBhvr>
                                      <p:to>
                                        <p:strVal val="visible"/>
                                      </p:to>
                                    </p:set>
                                    <p:animEffect transition="in" filter="wheel(1)">
                                      <p:cBhvr>
                                        <p:cTn id="22" dur="2000"/>
                                        <p:tgtEl>
                                          <p:spTgt spid="24583"/>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4585"/>
                                        </p:tgtEl>
                                        <p:attrNameLst>
                                          <p:attrName>style.visibility</p:attrName>
                                        </p:attrNameLst>
                                      </p:cBhvr>
                                      <p:to>
                                        <p:strVal val="visible"/>
                                      </p:to>
                                    </p:set>
                                    <p:anim calcmode="lin" valueType="num">
                                      <p:cBhvr additive="base">
                                        <p:cTn id="27" dur="500" fill="hold"/>
                                        <p:tgtEl>
                                          <p:spTgt spid="24585"/>
                                        </p:tgtEl>
                                        <p:attrNameLst>
                                          <p:attrName>ppt_x</p:attrName>
                                        </p:attrNameLst>
                                      </p:cBhvr>
                                      <p:tavLst>
                                        <p:tav tm="0">
                                          <p:val>
                                            <p:strVal val="#ppt_x"/>
                                          </p:val>
                                        </p:tav>
                                        <p:tav tm="100000">
                                          <p:val>
                                            <p:strVal val="#ppt_x"/>
                                          </p:val>
                                        </p:tav>
                                      </p:tavLst>
                                    </p:anim>
                                    <p:anim calcmode="lin" valueType="num">
                                      <p:cBhvr additive="base">
                                        <p:cTn id="28" dur="500" fill="hold"/>
                                        <p:tgtEl>
                                          <p:spTgt spid="2458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4584"/>
                                        </p:tgtEl>
                                        <p:attrNameLst>
                                          <p:attrName>style.visibility</p:attrName>
                                        </p:attrNameLst>
                                      </p:cBhvr>
                                      <p:to>
                                        <p:strVal val="visible"/>
                                      </p:to>
                                    </p:set>
                                    <p:animEffect transition="in" filter="fade">
                                      <p:cBhvr>
                                        <p:cTn id="33" dur="1000"/>
                                        <p:tgtEl>
                                          <p:spTgt spid="24584"/>
                                        </p:tgtEl>
                                      </p:cBhvr>
                                    </p:animEffect>
                                    <p:anim calcmode="lin" valueType="num">
                                      <p:cBhvr>
                                        <p:cTn id="34" dur="1000" fill="hold"/>
                                        <p:tgtEl>
                                          <p:spTgt spid="24584"/>
                                        </p:tgtEl>
                                        <p:attrNameLst>
                                          <p:attrName>ppt_x</p:attrName>
                                        </p:attrNameLst>
                                      </p:cBhvr>
                                      <p:tavLst>
                                        <p:tav tm="0">
                                          <p:val>
                                            <p:strVal val="#ppt_x"/>
                                          </p:val>
                                        </p:tav>
                                        <p:tav tm="100000">
                                          <p:val>
                                            <p:strVal val="#ppt_x"/>
                                          </p:val>
                                        </p:tav>
                                      </p:tavLst>
                                    </p:anim>
                                    <p:anim calcmode="lin" valueType="num">
                                      <p:cBhvr>
                                        <p:cTn id="35" dur="1000" fill="hold"/>
                                        <p:tgtEl>
                                          <p:spTgt spid="24584"/>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grpId="0" nodeType="clickEffect">
                                  <p:stCondLst>
                                    <p:cond delay="0"/>
                                  </p:stCondLst>
                                  <p:childTnLst>
                                    <p:set>
                                      <p:cBhvr>
                                        <p:cTn id="39" dur="1" fill="hold">
                                          <p:stCondLst>
                                            <p:cond delay="0"/>
                                          </p:stCondLst>
                                        </p:cTn>
                                        <p:tgtEl>
                                          <p:spTgt spid="24592"/>
                                        </p:tgtEl>
                                        <p:attrNameLst>
                                          <p:attrName>style.visibility</p:attrName>
                                        </p:attrNameLst>
                                      </p:cBhvr>
                                      <p:to>
                                        <p:strVal val="visible"/>
                                      </p:to>
                                    </p:set>
                                    <p:anim calcmode="lin" valueType="num">
                                      <p:cBhvr>
                                        <p:cTn id="40" dur="1000" fill="hold"/>
                                        <p:tgtEl>
                                          <p:spTgt spid="24592"/>
                                        </p:tgtEl>
                                        <p:attrNameLst>
                                          <p:attrName>ppt_w</p:attrName>
                                        </p:attrNameLst>
                                      </p:cBhvr>
                                      <p:tavLst>
                                        <p:tav tm="0">
                                          <p:val>
                                            <p:fltVal val="0"/>
                                          </p:val>
                                        </p:tav>
                                        <p:tav tm="100000">
                                          <p:val>
                                            <p:strVal val="#ppt_w"/>
                                          </p:val>
                                        </p:tav>
                                      </p:tavLst>
                                    </p:anim>
                                    <p:anim calcmode="lin" valueType="num">
                                      <p:cBhvr>
                                        <p:cTn id="41" dur="1000" fill="hold"/>
                                        <p:tgtEl>
                                          <p:spTgt spid="24592"/>
                                        </p:tgtEl>
                                        <p:attrNameLst>
                                          <p:attrName>ppt_h</p:attrName>
                                        </p:attrNameLst>
                                      </p:cBhvr>
                                      <p:tavLst>
                                        <p:tav tm="0">
                                          <p:val>
                                            <p:fltVal val="0"/>
                                          </p:val>
                                        </p:tav>
                                        <p:tav tm="100000">
                                          <p:val>
                                            <p:strVal val="#ppt_h"/>
                                          </p:val>
                                        </p:tav>
                                      </p:tavLst>
                                    </p:anim>
                                    <p:anim calcmode="lin" valueType="num">
                                      <p:cBhvr>
                                        <p:cTn id="42" dur="1000" fill="hold"/>
                                        <p:tgtEl>
                                          <p:spTgt spid="24592"/>
                                        </p:tgtEl>
                                        <p:attrNameLst>
                                          <p:attrName>style.rotation</p:attrName>
                                        </p:attrNameLst>
                                      </p:cBhvr>
                                      <p:tavLst>
                                        <p:tav tm="0">
                                          <p:val>
                                            <p:fltVal val="90"/>
                                          </p:val>
                                        </p:tav>
                                        <p:tav tm="100000">
                                          <p:val>
                                            <p:fltVal val="0"/>
                                          </p:val>
                                        </p:tav>
                                      </p:tavLst>
                                    </p:anim>
                                    <p:animEffect transition="in" filter="fade">
                                      <p:cBhvr>
                                        <p:cTn id="43" dur="1000"/>
                                        <p:tgtEl>
                                          <p:spTgt spid="245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5" grpId="0" animBg="1"/>
      <p:bldP spid="24590" grpId="0" animBg="1"/>
      <p:bldP spid="24591" grpId="0" animBg="1"/>
      <p:bldP spid="24592" grpId="0" animBg="1"/>
      <p:bldP spid="24583" grpId="0" animBg="1"/>
      <p:bldP spid="2458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57200" y="6356350"/>
            <a:ext cx="2133600" cy="365125"/>
          </a:xfrm>
          <a:prstGeom prst="rect">
            <a:avLst/>
          </a:prstGeom>
        </p:spPr>
        <p:txBody>
          <a:bodyPr/>
          <a:lstStyle/>
          <a:p>
            <a:r>
              <a:rPr lang="tr-TR"/>
              <a:t>03-07.10.2017 İzmir, Türkiye</a:t>
            </a:r>
          </a:p>
        </p:txBody>
      </p:sp>
      <p:sp>
        <p:nvSpPr>
          <p:cNvPr id="3" name="Altbilgi Yer Tutucusu 2"/>
          <p:cNvSpPr>
            <a:spLocks noGrp="1"/>
          </p:cNvSpPr>
          <p:nvPr>
            <p:ph type="ftr" sz="quarter" idx="11"/>
          </p:nvPr>
        </p:nvSpPr>
        <p:spPr>
          <a:xfrm>
            <a:off x="5789613" y="6356350"/>
            <a:ext cx="2895600" cy="365125"/>
          </a:xfrm>
          <a:prstGeom prst="rect">
            <a:avLst/>
          </a:prstGeom>
        </p:spPr>
        <p:txBody>
          <a:bodyPr/>
          <a:lstStyle/>
          <a:p>
            <a:r>
              <a:rPr lang="en-US"/>
              <a:t>AB Proje Çevrim Yönetimi Eğitimi Demircan, Çopur, Akyar</a:t>
            </a:r>
            <a:endParaRPr lang="tr-TR"/>
          </a:p>
        </p:txBody>
      </p:sp>
      <p:sp>
        <p:nvSpPr>
          <p:cNvPr id="4" name="Slide Number Placeholder 5"/>
          <p:cNvSpPr>
            <a:spLocks noGrp="1"/>
          </p:cNvSpPr>
          <p:nvPr>
            <p:ph type="sldNum" sz="quarter" idx="12"/>
          </p:nvPr>
        </p:nvSpPr>
        <p:spPr/>
        <p:txBody>
          <a:bodyPr/>
          <a:lstStyle/>
          <a:p>
            <a:fld id="{F302176B-0E47-46AC-8F43-DAB4B8A37D06}" type="slidenum">
              <a:rPr lang="tr-TR" smtClean="0"/>
              <a:pPr/>
              <a:t>50</a:t>
            </a:fld>
            <a:endParaRPr lang="tr-TR"/>
          </a:p>
        </p:txBody>
      </p:sp>
      <p:sp>
        <p:nvSpPr>
          <p:cNvPr id="415746" name="Rectangle 2" descr="Canvas"/>
          <p:cNvSpPr>
            <a:spLocks noGrp="1" noChangeArrowheads="1"/>
          </p:cNvSpPr>
          <p:nvPr>
            <p:ph type="title" idx="4294967295"/>
          </p:nvPr>
        </p:nvSpPr>
        <p:spPr>
          <a:xfrm>
            <a:off x="0" y="0"/>
            <a:ext cx="9144000" cy="647700"/>
          </a:xfrm>
          <a:blipFill dpi="0" rotWithShape="1">
            <a:blip r:embed="rId3"/>
            <a:srcRect/>
            <a:tile tx="0" ty="0" sx="100000" sy="100000" flip="none" algn="tl"/>
          </a:blipFill>
        </p:spPr>
        <p:txBody>
          <a:bodyPr>
            <a:normAutofit/>
          </a:bodyPr>
          <a:lstStyle/>
          <a:p>
            <a:pPr eaLnBrk="1" hangingPunct="1"/>
            <a:r>
              <a:rPr lang="tr-TR">
                <a:solidFill>
                  <a:schemeClr val="hlink"/>
                </a:solidFill>
                <a:effectLst>
                  <a:outerShdw blurRad="38100" dist="38100" dir="2700000" algn="tl">
                    <a:srgbClr val="C0C0C0"/>
                  </a:outerShdw>
                </a:effectLst>
                <a:ea typeface="ＭＳ Ｐゴシック" pitchFamily="34" charset="-128"/>
              </a:rPr>
              <a:t>Planlama Aşaması &gt; Bütçe</a:t>
            </a:r>
          </a:p>
        </p:txBody>
      </p:sp>
      <p:pic>
        <p:nvPicPr>
          <p:cNvPr id="95234" name="Picture 8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4" y="616826"/>
            <a:ext cx="9144000" cy="62648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63450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F302176B-0E47-46AC-8F43-DAB4B8A37D06}" type="slidenum">
              <a:rPr lang="tr-TR" smtClean="0"/>
              <a:pPr/>
              <a:t>51</a:t>
            </a:fld>
            <a:endParaRPr lang="tr-TR"/>
          </a:p>
        </p:txBody>
      </p:sp>
      <p:graphicFrame>
        <p:nvGraphicFramePr>
          <p:cNvPr id="5" name="Table 4"/>
          <p:cNvGraphicFramePr>
            <a:graphicFrameLocks noGrp="1"/>
          </p:cNvGraphicFramePr>
          <p:nvPr>
            <p:extLst>
              <p:ext uri="{D42A27DB-BD31-4B8C-83A1-F6EECF244321}">
                <p14:modId xmlns:p14="http://schemas.microsoft.com/office/powerpoint/2010/main" val="1838892581"/>
              </p:ext>
            </p:extLst>
          </p:nvPr>
        </p:nvGraphicFramePr>
        <p:xfrm>
          <a:off x="0" y="0"/>
          <a:ext cx="9144000" cy="6857994"/>
        </p:xfrm>
        <a:graphic>
          <a:graphicData uri="http://schemas.openxmlformats.org/drawingml/2006/table">
            <a:tbl>
              <a:tblPr firstRow="1" firstCol="1" bandRow="1">
                <a:tableStyleId>{5C22544A-7EE6-4342-B048-85BDC9FD1C3A}</a:tableStyleId>
              </a:tblPr>
              <a:tblGrid>
                <a:gridCol w="5334800">
                  <a:extLst>
                    <a:ext uri="{9D8B030D-6E8A-4147-A177-3AD203B41FA5}">
                      <a16:colId xmlns:a16="http://schemas.microsoft.com/office/drawing/2014/main" val="1910659471"/>
                    </a:ext>
                  </a:extLst>
                </a:gridCol>
                <a:gridCol w="1369526">
                  <a:extLst>
                    <a:ext uri="{9D8B030D-6E8A-4147-A177-3AD203B41FA5}">
                      <a16:colId xmlns:a16="http://schemas.microsoft.com/office/drawing/2014/main" val="1056057015"/>
                    </a:ext>
                  </a:extLst>
                </a:gridCol>
                <a:gridCol w="1373142">
                  <a:extLst>
                    <a:ext uri="{9D8B030D-6E8A-4147-A177-3AD203B41FA5}">
                      <a16:colId xmlns:a16="http://schemas.microsoft.com/office/drawing/2014/main" val="1634585239"/>
                    </a:ext>
                  </a:extLst>
                </a:gridCol>
                <a:gridCol w="1066532">
                  <a:extLst>
                    <a:ext uri="{9D8B030D-6E8A-4147-A177-3AD203B41FA5}">
                      <a16:colId xmlns:a16="http://schemas.microsoft.com/office/drawing/2014/main" val="3306534270"/>
                    </a:ext>
                  </a:extLst>
                </a:gridCol>
              </a:tblGrid>
              <a:tr h="760393">
                <a:tc>
                  <a:txBody>
                    <a:bodyPr/>
                    <a:lstStyle/>
                    <a:p>
                      <a:pPr algn="ctr">
                        <a:lnSpc>
                          <a:spcPct val="107000"/>
                        </a:lnSpc>
                        <a:spcAft>
                          <a:spcPts val="0"/>
                        </a:spcAft>
                      </a:pPr>
                      <a:r>
                        <a:rPr lang="en-GB" sz="1200" dirty="0">
                          <a:effectLst/>
                        </a:rPr>
                        <a:t>Costs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ctr"/>
                </a:tc>
                <a:tc>
                  <a:txBody>
                    <a:bodyPr/>
                    <a:lstStyle/>
                    <a:p>
                      <a:pPr algn="ctr">
                        <a:lnSpc>
                          <a:spcPct val="107000"/>
                        </a:lnSpc>
                        <a:spcAft>
                          <a:spcPts val="0"/>
                        </a:spcAft>
                      </a:pPr>
                      <a:r>
                        <a:rPr lang="en-GB" sz="1200">
                          <a:effectLst/>
                        </a:rPr>
                        <a:t>Unit </a:t>
                      </a:r>
                      <a:r>
                        <a:rPr lang="en-GB" sz="1200" baseline="30000">
                          <a:effectLst/>
                        </a:rPr>
                        <a:t>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ctr"/>
                </a:tc>
                <a:tc>
                  <a:txBody>
                    <a:bodyPr/>
                    <a:lstStyle/>
                    <a:p>
                      <a:pPr algn="ctr">
                        <a:lnSpc>
                          <a:spcPct val="107000"/>
                        </a:lnSpc>
                        <a:spcAft>
                          <a:spcPts val="0"/>
                        </a:spcAft>
                      </a:pPr>
                      <a:r>
                        <a:rPr lang="en-GB" sz="1200">
                          <a:effectLst/>
                        </a:rPr>
                        <a:t># of units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ctr"/>
                </a:tc>
                <a:tc>
                  <a:txBody>
                    <a:bodyPr/>
                    <a:lstStyle/>
                    <a:p>
                      <a:pPr algn="ctr">
                        <a:lnSpc>
                          <a:spcPct val="107000"/>
                        </a:lnSpc>
                        <a:spcAft>
                          <a:spcPts val="0"/>
                        </a:spcAft>
                      </a:pPr>
                      <a:r>
                        <a:rPr lang="en-GB" sz="1200">
                          <a:effectLst/>
                        </a:rPr>
                        <a:t>Unit value</a:t>
                      </a:r>
                      <a:br>
                        <a:rPr lang="en-GB" sz="1200">
                          <a:effectLst/>
                        </a:rPr>
                      </a:br>
                      <a:r>
                        <a:rPr lang="en-GB" sz="1200">
                          <a:effectLst/>
                        </a:rPr>
                        <a:t>(in EUR)</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ctr"/>
                </a:tc>
                <a:extLst>
                  <a:ext uri="{0D108BD9-81ED-4DB2-BD59-A6C34878D82A}">
                    <a16:rowId xmlns:a16="http://schemas.microsoft.com/office/drawing/2014/main" val="1537292584"/>
                  </a:ext>
                </a:extLst>
              </a:tr>
              <a:tr h="268912">
                <a:tc>
                  <a:txBody>
                    <a:bodyPr/>
                    <a:lstStyle/>
                    <a:p>
                      <a:pPr algn="l">
                        <a:lnSpc>
                          <a:spcPct val="107000"/>
                        </a:lnSpc>
                        <a:spcAft>
                          <a:spcPts val="0"/>
                        </a:spcAft>
                      </a:pPr>
                      <a:r>
                        <a:rPr lang="en-GB" sz="1200" dirty="0">
                          <a:solidFill>
                            <a:srgbClr val="FF0000"/>
                          </a:solidFill>
                          <a:effectLst/>
                        </a:rPr>
                        <a:t>1. Human Resources</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573734563"/>
                  </a:ext>
                </a:extLst>
              </a:tr>
              <a:tr h="543139">
                <a:tc>
                  <a:txBody>
                    <a:bodyPr/>
                    <a:lstStyle/>
                    <a:p>
                      <a:pPr algn="l">
                        <a:lnSpc>
                          <a:spcPct val="107000"/>
                        </a:lnSpc>
                        <a:spcAft>
                          <a:spcPts val="0"/>
                        </a:spcAft>
                      </a:pPr>
                      <a:r>
                        <a:rPr lang="en-GB" sz="1200">
                          <a:effectLst/>
                        </a:rPr>
                        <a:t>1.1 Salaries (gross salaries including social security charges and other related costs, local staff)</a:t>
                      </a:r>
                      <a:r>
                        <a:rPr lang="en-GB" sz="1200" baseline="30000">
                          <a:effectLst/>
                        </a:rPr>
                        <a:t>4</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1439173625"/>
                  </a:ext>
                </a:extLst>
              </a:tr>
              <a:tr h="268912">
                <a:tc>
                  <a:txBody>
                    <a:bodyPr/>
                    <a:lstStyle/>
                    <a:p>
                      <a:pPr algn="l">
                        <a:lnSpc>
                          <a:spcPct val="107000"/>
                        </a:lnSpc>
                        <a:spcAft>
                          <a:spcPts val="0"/>
                        </a:spcAft>
                      </a:pPr>
                      <a:r>
                        <a:rPr lang="en-GB" sz="1200">
                          <a:effectLst/>
                        </a:rPr>
                        <a:t>   1.1.1 Technical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Per month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2998725029"/>
                  </a:ext>
                </a:extLst>
              </a:tr>
              <a:tr h="268912">
                <a:tc>
                  <a:txBody>
                    <a:bodyPr/>
                    <a:lstStyle/>
                    <a:p>
                      <a:pPr algn="l">
                        <a:lnSpc>
                          <a:spcPct val="107000"/>
                        </a:lnSpc>
                        <a:spcAft>
                          <a:spcPts val="0"/>
                        </a:spcAft>
                      </a:pPr>
                      <a:r>
                        <a:rPr lang="en-GB" sz="1200">
                          <a:effectLst/>
                        </a:rPr>
                        <a:t>   1.1.2 Administrative/ support staff</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Per month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2175443062"/>
                  </a:ext>
                </a:extLst>
              </a:tr>
              <a:tr h="543139">
                <a:tc>
                  <a:txBody>
                    <a:bodyPr/>
                    <a:lstStyle/>
                    <a:p>
                      <a:pPr algn="l">
                        <a:lnSpc>
                          <a:spcPct val="107000"/>
                        </a:lnSpc>
                        <a:spcAft>
                          <a:spcPts val="0"/>
                        </a:spcAft>
                      </a:pPr>
                      <a:r>
                        <a:rPr lang="en-GB" sz="1200" dirty="0">
                          <a:effectLst/>
                        </a:rPr>
                        <a:t>1.2 Salaries (gross salaries including social security</a:t>
                      </a:r>
                      <a:br>
                        <a:rPr lang="en-GB" sz="1200" dirty="0">
                          <a:effectLst/>
                        </a:rPr>
                      </a:br>
                      <a:r>
                        <a:rPr lang="en-GB" sz="1200" dirty="0">
                          <a:effectLst/>
                        </a:rPr>
                        <a:t>charges and other related costs, expat/int. staff)</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Per month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2493659926"/>
                  </a:ext>
                </a:extLst>
              </a:tr>
              <a:tr h="268912">
                <a:tc>
                  <a:txBody>
                    <a:bodyPr/>
                    <a:lstStyle/>
                    <a:p>
                      <a:pPr algn="l">
                        <a:lnSpc>
                          <a:spcPct val="107000"/>
                        </a:lnSpc>
                        <a:spcAft>
                          <a:spcPts val="0"/>
                        </a:spcAft>
                      </a:pPr>
                      <a:r>
                        <a:rPr lang="en-GB" sz="1200">
                          <a:effectLst/>
                        </a:rPr>
                        <a:t>1.3 Per diems for missions/travel</a:t>
                      </a:r>
                      <a:r>
                        <a:rPr lang="en-GB" sz="1200" baseline="30000">
                          <a:effectLst/>
                        </a:rPr>
                        <a:t>5</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2562501754"/>
                  </a:ext>
                </a:extLst>
              </a:tr>
              <a:tr h="268912">
                <a:tc>
                  <a:txBody>
                    <a:bodyPr/>
                    <a:lstStyle/>
                    <a:p>
                      <a:pPr algn="l">
                        <a:lnSpc>
                          <a:spcPct val="107000"/>
                        </a:lnSpc>
                        <a:spcAft>
                          <a:spcPts val="0"/>
                        </a:spcAft>
                      </a:pPr>
                      <a:r>
                        <a:rPr lang="en-GB" sz="1200">
                          <a:effectLst/>
                        </a:rPr>
                        <a:t>   1.3.1 Abroad (staff assigned to the Action)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Per diem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71332420"/>
                  </a:ext>
                </a:extLst>
              </a:tr>
              <a:tr h="268912">
                <a:tc>
                  <a:txBody>
                    <a:bodyPr/>
                    <a:lstStyle/>
                    <a:p>
                      <a:pPr algn="l">
                        <a:lnSpc>
                          <a:spcPct val="107000"/>
                        </a:lnSpc>
                        <a:spcAft>
                          <a:spcPts val="0"/>
                        </a:spcAft>
                      </a:pPr>
                      <a:r>
                        <a:rPr lang="en-GB" sz="1200">
                          <a:effectLst/>
                        </a:rPr>
                        <a:t>   1.3.2 Local (staff assigned to the Action)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Per diem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1713106201"/>
                  </a:ext>
                </a:extLst>
              </a:tr>
              <a:tr h="325881">
                <a:tc>
                  <a:txBody>
                    <a:bodyPr/>
                    <a:lstStyle/>
                    <a:p>
                      <a:pPr algn="l">
                        <a:lnSpc>
                          <a:spcPct val="107000"/>
                        </a:lnSpc>
                        <a:spcAft>
                          <a:spcPts val="0"/>
                        </a:spcAft>
                      </a:pPr>
                      <a:r>
                        <a:rPr lang="en-GB" sz="1200">
                          <a:effectLst/>
                        </a:rPr>
                        <a:t>   1.3.3 Seminar/conference participants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Per diem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2790613964"/>
                  </a:ext>
                </a:extLst>
              </a:tr>
              <a:tr h="268912">
                <a:tc>
                  <a:txBody>
                    <a:bodyPr/>
                    <a:lstStyle/>
                    <a:p>
                      <a:pPr algn="l">
                        <a:lnSpc>
                          <a:spcPct val="107000"/>
                        </a:lnSpc>
                        <a:spcAft>
                          <a:spcPts val="0"/>
                        </a:spcAft>
                      </a:pPr>
                      <a:r>
                        <a:rPr lang="en-GB" sz="1200" dirty="0">
                          <a:effectLst/>
                        </a:rPr>
                        <a:t>Subtotal Human Resources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3628072621"/>
                  </a:ext>
                </a:extLst>
              </a:tr>
              <a:tr h="268912">
                <a:tc>
                  <a:txBody>
                    <a:bodyPr/>
                    <a:lstStyle/>
                    <a:p>
                      <a:pPr algn="l">
                        <a:lnSpc>
                          <a:spcPct val="107000"/>
                        </a:lnSpc>
                        <a:spcAft>
                          <a:spcPts val="0"/>
                        </a:spcAft>
                      </a:pPr>
                      <a:r>
                        <a:rPr lang="en-GB" sz="1200" dirty="0">
                          <a:solidFill>
                            <a:srgbClr val="FF0000"/>
                          </a:solidFill>
                          <a:effectLst/>
                        </a:rPr>
                        <a:t>2. Travel</a:t>
                      </a:r>
                      <a:r>
                        <a:rPr lang="en-GB" sz="1200" baseline="30000" dirty="0">
                          <a:solidFill>
                            <a:srgbClr val="FF0000"/>
                          </a:solidFill>
                          <a:effectLst/>
                        </a:rPr>
                        <a:t>6</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3762728268"/>
                  </a:ext>
                </a:extLst>
              </a:tr>
              <a:tr h="268912">
                <a:tc>
                  <a:txBody>
                    <a:bodyPr/>
                    <a:lstStyle/>
                    <a:p>
                      <a:pPr algn="l">
                        <a:lnSpc>
                          <a:spcPct val="107000"/>
                        </a:lnSpc>
                        <a:spcAft>
                          <a:spcPts val="0"/>
                        </a:spcAft>
                      </a:pPr>
                      <a:r>
                        <a:rPr lang="en-GB" sz="1200">
                          <a:effectLst/>
                        </a:rPr>
                        <a:t>2.1 International travel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Per flight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3192879718"/>
                  </a:ext>
                </a:extLst>
              </a:tr>
              <a:tr h="268912">
                <a:tc>
                  <a:txBody>
                    <a:bodyPr/>
                    <a:lstStyle/>
                    <a:p>
                      <a:pPr algn="l">
                        <a:lnSpc>
                          <a:spcPct val="107000"/>
                        </a:lnSpc>
                        <a:spcAft>
                          <a:spcPts val="0"/>
                        </a:spcAft>
                      </a:pPr>
                      <a:r>
                        <a:rPr lang="en-GB" sz="1200">
                          <a:effectLst/>
                        </a:rPr>
                        <a:t>2.2 Local transportation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Per month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3471684531"/>
                  </a:ext>
                </a:extLst>
              </a:tr>
              <a:tr h="268912">
                <a:tc>
                  <a:txBody>
                    <a:bodyPr/>
                    <a:lstStyle/>
                    <a:p>
                      <a:pPr algn="l">
                        <a:lnSpc>
                          <a:spcPct val="107000"/>
                        </a:lnSpc>
                        <a:spcAft>
                          <a:spcPts val="0"/>
                        </a:spcAft>
                      </a:pPr>
                      <a:r>
                        <a:rPr lang="en-GB" sz="1200">
                          <a:effectLst/>
                        </a:rPr>
                        <a:t>Subtotal Travel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4058661850"/>
                  </a:ext>
                </a:extLst>
              </a:tr>
              <a:tr h="268912">
                <a:tc>
                  <a:txBody>
                    <a:bodyPr/>
                    <a:lstStyle/>
                    <a:p>
                      <a:pPr algn="l">
                        <a:lnSpc>
                          <a:spcPct val="107000"/>
                        </a:lnSpc>
                        <a:spcAft>
                          <a:spcPts val="0"/>
                        </a:spcAft>
                      </a:pPr>
                      <a:r>
                        <a:rPr lang="en-GB" sz="1200" dirty="0">
                          <a:solidFill>
                            <a:srgbClr val="FF0000"/>
                          </a:solidFill>
                          <a:effectLst/>
                        </a:rPr>
                        <a:t>3. Equipment and supplies</a:t>
                      </a:r>
                      <a:r>
                        <a:rPr lang="en-GB" sz="1200" baseline="30000" dirty="0">
                          <a:solidFill>
                            <a:srgbClr val="FF0000"/>
                          </a:solidFill>
                          <a:effectLst/>
                        </a:rPr>
                        <a:t>7</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1690049330"/>
                  </a:ext>
                </a:extLst>
              </a:tr>
              <a:tr h="325881">
                <a:tc>
                  <a:txBody>
                    <a:bodyPr/>
                    <a:lstStyle/>
                    <a:p>
                      <a:pPr algn="l">
                        <a:lnSpc>
                          <a:spcPct val="107000"/>
                        </a:lnSpc>
                        <a:spcAft>
                          <a:spcPts val="0"/>
                        </a:spcAft>
                      </a:pPr>
                      <a:r>
                        <a:rPr lang="en-GB" sz="1200">
                          <a:effectLst/>
                        </a:rPr>
                        <a:t>3.1 Purchase or rent of vehicles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Per vehicle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543381017"/>
                  </a:ext>
                </a:extLst>
              </a:tr>
              <a:tr h="268912">
                <a:tc>
                  <a:txBody>
                    <a:bodyPr/>
                    <a:lstStyle/>
                    <a:p>
                      <a:pPr algn="l">
                        <a:lnSpc>
                          <a:spcPct val="107000"/>
                        </a:lnSpc>
                        <a:spcAft>
                          <a:spcPts val="0"/>
                        </a:spcAft>
                      </a:pPr>
                      <a:r>
                        <a:rPr lang="en-GB" sz="1200">
                          <a:effectLst/>
                        </a:rPr>
                        <a:t>3.2 Furniture, computer equipment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1912324872"/>
                  </a:ext>
                </a:extLst>
              </a:tr>
              <a:tr h="268912">
                <a:tc>
                  <a:txBody>
                    <a:bodyPr/>
                    <a:lstStyle/>
                    <a:p>
                      <a:pPr algn="l">
                        <a:lnSpc>
                          <a:spcPct val="107000"/>
                        </a:lnSpc>
                        <a:spcAft>
                          <a:spcPts val="0"/>
                        </a:spcAft>
                      </a:pPr>
                      <a:r>
                        <a:rPr lang="en-GB" sz="1200">
                          <a:effectLst/>
                        </a:rPr>
                        <a:t>3.3 Machines, tools…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3450333671"/>
                  </a:ext>
                </a:extLst>
              </a:tr>
              <a:tr h="325881">
                <a:tc>
                  <a:txBody>
                    <a:bodyPr/>
                    <a:lstStyle/>
                    <a:p>
                      <a:pPr algn="l">
                        <a:lnSpc>
                          <a:spcPct val="107000"/>
                        </a:lnSpc>
                        <a:spcAft>
                          <a:spcPts val="0"/>
                        </a:spcAft>
                      </a:pPr>
                      <a:r>
                        <a:rPr lang="en-GB" sz="1200">
                          <a:effectLst/>
                        </a:rPr>
                        <a:t>3.4 Spare parts/equipment for machines, tools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36038460"/>
                  </a:ext>
                </a:extLst>
              </a:tr>
              <a:tr h="268912">
                <a:tc>
                  <a:txBody>
                    <a:bodyPr/>
                    <a:lstStyle/>
                    <a:p>
                      <a:pPr algn="l">
                        <a:lnSpc>
                          <a:spcPct val="107000"/>
                        </a:lnSpc>
                        <a:spcAft>
                          <a:spcPts val="0"/>
                        </a:spcAft>
                      </a:pPr>
                      <a:r>
                        <a:rPr lang="en-GB" sz="1200">
                          <a:effectLst/>
                        </a:rPr>
                        <a:t>3.5 Other (please specify)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tc>
                  <a:txBody>
                    <a:bodyPr/>
                    <a:lstStyle/>
                    <a:p>
                      <a:pPr algn="l">
                        <a:lnSpc>
                          <a:spcPct val="107000"/>
                        </a:lnSpc>
                        <a:spcAft>
                          <a:spcPts val="0"/>
                        </a:spcAft>
                      </a:pPr>
                      <a:r>
                        <a:rPr lang="en-GB"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148" marR="30148" marT="0" marB="0" anchor="b"/>
                </a:tc>
                <a:extLst>
                  <a:ext uri="{0D108BD9-81ED-4DB2-BD59-A6C34878D82A}">
                    <a16:rowId xmlns:a16="http://schemas.microsoft.com/office/drawing/2014/main" val="1393828202"/>
                  </a:ext>
                </a:extLst>
              </a:tr>
            </a:tbl>
          </a:graphicData>
        </a:graphic>
      </p:graphicFrame>
    </p:spTree>
    <p:extLst>
      <p:ext uri="{BB962C8B-B14F-4D97-AF65-F5344CB8AC3E}">
        <p14:creationId xmlns:p14="http://schemas.microsoft.com/office/powerpoint/2010/main" val="3959008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i Yer Tutucusu 2"/>
          <p:cNvSpPr>
            <a:spLocks noGrp="1"/>
          </p:cNvSpPr>
          <p:nvPr>
            <p:ph type="dt" sz="half" idx="10"/>
          </p:nvPr>
        </p:nvSpPr>
        <p:spPr>
          <a:xfrm>
            <a:off x="457200" y="6356350"/>
            <a:ext cx="2133600" cy="365125"/>
          </a:xfrm>
          <a:prstGeom prst="rect">
            <a:avLst/>
          </a:prstGeom>
        </p:spPr>
        <p:txBody>
          <a:bodyPr/>
          <a:lstStyle/>
          <a:p>
            <a:r>
              <a:rPr lang="tr-TR"/>
              <a:t>03-07.10.2017 İzmir, Türkiye</a:t>
            </a:r>
          </a:p>
        </p:txBody>
      </p:sp>
      <p:sp>
        <p:nvSpPr>
          <p:cNvPr id="5" name="Slayt Numarası Yer Tutucusu 4"/>
          <p:cNvSpPr>
            <a:spLocks noGrp="1"/>
          </p:cNvSpPr>
          <p:nvPr>
            <p:ph type="sldNum" sz="quarter" idx="12"/>
          </p:nvPr>
        </p:nvSpPr>
        <p:spPr/>
        <p:txBody>
          <a:bodyPr/>
          <a:lstStyle/>
          <a:p>
            <a:fld id="{F302176B-0E47-46AC-8F43-DAB4B8A37D06}" type="slidenum">
              <a:rPr lang="tr-TR" smtClean="0"/>
              <a:pPr/>
              <a:t>52</a:t>
            </a:fld>
            <a:endParaRPr lang="tr-TR"/>
          </a:p>
        </p:txBody>
      </p:sp>
      <p:graphicFrame>
        <p:nvGraphicFramePr>
          <p:cNvPr id="4" name="Table 3"/>
          <p:cNvGraphicFramePr>
            <a:graphicFrameLocks noGrp="1"/>
          </p:cNvGraphicFramePr>
          <p:nvPr>
            <p:extLst>
              <p:ext uri="{D42A27DB-BD31-4B8C-83A1-F6EECF244321}">
                <p14:modId xmlns:p14="http://schemas.microsoft.com/office/powerpoint/2010/main" val="1487580718"/>
              </p:ext>
            </p:extLst>
          </p:nvPr>
        </p:nvGraphicFramePr>
        <p:xfrm>
          <a:off x="0" y="0"/>
          <a:ext cx="9144001" cy="6858003"/>
        </p:xfrm>
        <a:graphic>
          <a:graphicData uri="http://schemas.openxmlformats.org/drawingml/2006/table">
            <a:tbl>
              <a:tblPr firstRow="1" firstCol="1" bandRow="1">
                <a:tableStyleId>{5C22544A-7EE6-4342-B048-85BDC9FD1C3A}</a:tableStyleId>
              </a:tblPr>
              <a:tblGrid>
                <a:gridCol w="6343232">
                  <a:extLst>
                    <a:ext uri="{9D8B030D-6E8A-4147-A177-3AD203B41FA5}">
                      <a16:colId xmlns:a16="http://schemas.microsoft.com/office/drawing/2014/main" val="3537412190"/>
                    </a:ext>
                  </a:extLst>
                </a:gridCol>
                <a:gridCol w="1465127">
                  <a:extLst>
                    <a:ext uri="{9D8B030D-6E8A-4147-A177-3AD203B41FA5}">
                      <a16:colId xmlns:a16="http://schemas.microsoft.com/office/drawing/2014/main" val="1012747546"/>
                    </a:ext>
                  </a:extLst>
                </a:gridCol>
                <a:gridCol w="616450">
                  <a:extLst>
                    <a:ext uri="{9D8B030D-6E8A-4147-A177-3AD203B41FA5}">
                      <a16:colId xmlns:a16="http://schemas.microsoft.com/office/drawing/2014/main" val="1245682818"/>
                    </a:ext>
                  </a:extLst>
                </a:gridCol>
                <a:gridCol w="719192">
                  <a:extLst>
                    <a:ext uri="{9D8B030D-6E8A-4147-A177-3AD203B41FA5}">
                      <a16:colId xmlns:a16="http://schemas.microsoft.com/office/drawing/2014/main" val="791227099"/>
                    </a:ext>
                  </a:extLst>
                </a:gridCol>
              </a:tblGrid>
              <a:tr h="229066">
                <a:tc>
                  <a:txBody>
                    <a:bodyPr/>
                    <a:lstStyle/>
                    <a:p>
                      <a:pPr algn="l">
                        <a:lnSpc>
                          <a:spcPct val="107000"/>
                        </a:lnSpc>
                        <a:spcAft>
                          <a:spcPts val="0"/>
                        </a:spcAft>
                      </a:pPr>
                      <a:r>
                        <a:rPr lang="en-GB" sz="1200" dirty="0">
                          <a:solidFill>
                            <a:srgbClr val="FF0000"/>
                          </a:solidFill>
                          <a:effectLst/>
                        </a:rPr>
                        <a:t>4. Local office</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345241238"/>
                  </a:ext>
                </a:extLst>
              </a:tr>
              <a:tr h="328708">
                <a:tc>
                  <a:txBody>
                    <a:bodyPr/>
                    <a:lstStyle/>
                    <a:p>
                      <a:pPr algn="l">
                        <a:lnSpc>
                          <a:spcPct val="107000"/>
                        </a:lnSpc>
                        <a:spcAft>
                          <a:spcPts val="0"/>
                        </a:spcAft>
                      </a:pPr>
                      <a:r>
                        <a:rPr lang="en-GB" sz="1200" dirty="0">
                          <a:effectLst/>
                        </a:rPr>
                        <a:t>4.1 Vehicle costs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Per month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426177759"/>
                  </a:ext>
                </a:extLst>
              </a:tr>
              <a:tr h="328708">
                <a:tc>
                  <a:txBody>
                    <a:bodyPr/>
                    <a:lstStyle/>
                    <a:p>
                      <a:pPr algn="l">
                        <a:lnSpc>
                          <a:spcPct val="107000"/>
                        </a:lnSpc>
                        <a:spcAft>
                          <a:spcPts val="0"/>
                        </a:spcAft>
                      </a:pPr>
                      <a:r>
                        <a:rPr lang="en-GB" sz="1200" dirty="0">
                          <a:effectLst/>
                        </a:rPr>
                        <a:t>4.2 Office rent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Per month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1692290073"/>
                  </a:ext>
                </a:extLst>
              </a:tr>
              <a:tr h="328708">
                <a:tc>
                  <a:txBody>
                    <a:bodyPr/>
                    <a:lstStyle/>
                    <a:p>
                      <a:pPr algn="l">
                        <a:lnSpc>
                          <a:spcPct val="107000"/>
                        </a:lnSpc>
                        <a:spcAft>
                          <a:spcPts val="0"/>
                        </a:spcAft>
                      </a:pPr>
                      <a:r>
                        <a:rPr lang="en-GB" sz="1200">
                          <a:effectLst/>
                        </a:rPr>
                        <a:t>4.3 Consumables - office supplies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Per month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3530513678"/>
                  </a:ext>
                </a:extLst>
              </a:tr>
              <a:tr h="422528">
                <a:tc>
                  <a:txBody>
                    <a:bodyPr/>
                    <a:lstStyle/>
                    <a:p>
                      <a:pPr algn="l">
                        <a:lnSpc>
                          <a:spcPct val="107000"/>
                        </a:lnSpc>
                        <a:spcAft>
                          <a:spcPts val="0"/>
                        </a:spcAft>
                      </a:pPr>
                      <a:r>
                        <a:rPr lang="en-GB" sz="1200" dirty="0">
                          <a:effectLst/>
                        </a:rPr>
                        <a:t>4.4 Other services (</a:t>
                      </a:r>
                      <a:r>
                        <a:rPr lang="en-GB" sz="1200" dirty="0" err="1">
                          <a:effectLst/>
                        </a:rPr>
                        <a:t>tel</a:t>
                      </a:r>
                      <a:r>
                        <a:rPr lang="en-GB" sz="1200" dirty="0">
                          <a:effectLst/>
                        </a:rPr>
                        <a:t>/fax, electricity/heating, maintenance)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Per month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4174901646"/>
                  </a:ext>
                </a:extLst>
              </a:tr>
              <a:tr h="229066">
                <a:tc>
                  <a:txBody>
                    <a:bodyPr/>
                    <a:lstStyle/>
                    <a:p>
                      <a:pPr algn="l">
                        <a:lnSpc>
                          <a:spcPct val="107000"/>
                        </a:lnSpc>
                        <a:spcAft>
                          <a:spcPts val="0"/>
                        </a:spcAft>
                      </a:pPr>
                      <a:r>
                        <a:rPr lang="en-GB" sz="1200">
                          <a:effectLst/>
                        </a:rPr>
                        <a:t>Subtotal Local office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1376911619"/>
                  </a:ext>
                </a:extLst>
              </a:tr>
              <a:tr h="229066">
                <a:tc>
                  <a:txBody>
                    <a:bodyPr/>
                    <a:lstStyle/>
                    <a:p>
                      <a:pPr algn="l">
                        <a:lnSpc>
                          <a:spcPct val="107000"/>
                        </a:lnSpc>
                        <a:spcAft>
                          <a:spcPts val="0"/>
                        </a:spcAft>
                      </a:pPr>
                      <a:r>
                        <a:rPr lang="en-GB" sz="1200" dirty="0">
                          <a:solidFill>
                            <a:srgbClr val="FF0000"/>
                          </a:solidFill>
                          <a:effectLst/>
                        </a:rPr>
                        <a:t>5. Other costs, services</a:t>
                      </a:r>
                      <a:r>
                        <a:rPr lang="en-GB" sz="1200" baseline="30000" dirty="0">
                          <a:solidFill>
                            <a:srgbClr val="FF0000"/>
                          </a:solidFill>
                          <a:effectLst/>
                        </a:rPr>
                        <a:t>8</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1004941822"/>
                  </a:ext>
                </a:extLst>
              </a:tr>
              <a:tr h="229066">
                <a:tc>
                  <a:txBody>
                    <a:bodyPr/>
                    <a:lstStyle/>
                    <a:p>
                      <a:pPr algn="l">
                        <a:lnSpc>
                          <a:spcPct val="107000"/>
                        </a:lnSpc>
                        <a:spcAft>
                          <a:spcPts val="0"/>
                        </a:spcAft>
                      </a:pPr>
                      <a:r>
                        <a:rPr lang="en-GB" sz="1200">
                          <a:effectLst/>
                        </a:rPr>
                        <a:t>5.1 Publications</a:t>
                      </a:r>
                      <a:r>
                        <a:rPr lang="en-GB" sz="1200" baseline="30000">
                          <a:effectLst/>
                        </a:rPr>
                        <a:t>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3297957917"/>
                  </a:ext>
                </a:extLst>
              </a:tr>
              <a:tr h="229066">
                <a:tc>
                  <a:txBody>
                    <a:bodyPr/>
                    <a:lstStyle/>
                    <a:p>
                      <a:pPr algn="l">
                        <a:lnSpc>
                          <a:spcPct val="107000"/>
                        </a:lnSpc>
                        <a:spcAft>
                          <a:spcPts val="0"/>
                        </a:spcAft>
                      </a:pPr>
                      <a:r>
                        <a:rPr lang="en-GB" sz="1200">
                          <a:effectLst/>
                        </a:rPr>
                        <a:t>5.2 Studies, research</a:t>
                      </a:r>
                      <a:r>
                        <a:rPr lang="en-GB" sz="1200" baseline="30000">
                          <a:effectLst/>
                        </a:rPr>
                        <a:t>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1254262378"/>
                  </a:ext>
                </a:extLst>
              </a:tr>
              <a:tr h="229066">
                <a:tc>
                  <a:txBody>
                    <a:bodyPr/>
                    <a:lstStyle/>
                    <a:p>
                      <a:pPr algn="l">
                        <a:lnSpc>
                          <a:spcPct val="107000"/>
                        </a:lnSpc>
                        <a:spcAft>
                          <a:spcPts val="0"/>
                        </a:spcAft>
                      </a:pPr>
                      <a:r>
                        <a:rPr lang="en-GB" sz="1200">
                          <a:effectLst/>
                        </a:rPr>
                        <a:t>5.3 Evaluation costs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983616399"/>
                  </a:ext>
                </a:extLst>
              </a:tr>
              <a:tr h="229066">
                <a:tc>
                  <a:txBody>
                    <a:bodyPr/>
                    <a:lstStyle/>
                    <a:p>
                      <a:pPr algn="l">
                        <a:lnSpc>
                          <a:spcPct val="107000"/>
                        </a:lnSpc>
                        <a:spcAft>
                          <a:spcPts val="0"/>
                        </a:spcAft>
                      </a:pPr>
                      <a:r>
                        <a:rPr lang="en-GB" sz="1200" dirty="0">
                          <a:effectLst/>
                        </a:rPr>
                        <a:t>5.4 Translation, interpreters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4192815955"/>
                  </a:ext>
                </a:extLst>
              </a:tr>
              <a:tr h="229066">
                <a:tc>
                  <a:txBody>
                    <a:bodyPr/>
                    <a:lstStyle/>
                    <a:p>
                      <a:pPr algn="l">
                        <a:lnSpc>
                          <a:spcPct val="107000"/>
                        </a:lnSpc>
                        <a:spcAft>
                          <a:spcPts val="0"/>
                        </a:spcAft>
                      </a:pPr>
                      <a:r>
                        <a:rPr lang="en-GB" sz="1200">
                          <a:effectLst/>
                        </a:rPr>
                        <a:t>5.5 Costs of conferences/seminars</a:t>
                      </a:r>
                      <a:r>
                        <a:rPr lang="en-GB" sz="1200" baseline="30000">
                          <a:effectLst/>
                        </a:rPr>
                        <a:t>9</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3103123260"/>
                  </a:ext>
                </a:extLst>
              </a:tr>
              <a:tr h="229066">
                <a:tc>
                  <a:txBody>
                    <a:bodyPr/>
                    <a:lstStyle/>
                    <a:p>
                      <a:pPr algn="l">
                        <a:lnSpc>
                          <a:spcPct val="107000"/>
                        </a:lnSpc>
                        <a:spcAft>
                          <a:spcPts val="0"/>
                        </a:spcAft>
                      </a:pPr>
                      <a:r>
                        <a:rPr lang="en-GB" sz="1200">
                          <a:effectLst/>
                        </a:rPr>
                        <a:t>5.6 Visibility actions</a:t>
                      </a:r>
                      <a:r>
                        <a:rPr lang="en-GB" sz="1200" baseline="30000">
                          <a:effectLst/>
                        </a:rPr>
                        <a:t>10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1341144977"/>
                  </a:ext>
                </a:extLst>
              </a:tr>
              <a:tr h="229066">
                <a:tc>
                  <a:txBody>
                    <a:bodyPr/>
                    <a:lstStyle/>
                    <a:p>
                      <a:pPr algn="l">
                        <a:lnSpc>
                          <a:spcPct val="107000"/>
                        </a:lnSpc>
                        <a:spcAft>
                          <a:spcPts val="0"/>
                        </a:spcAft>
                      </a:pPr>
                      <a:r>
                        <a:rPr lang="en-GB" sz="1200">
                          <a:effectLst/>
                        </a:rPr>
                        <a:t>Subtotal Other costs, services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2880604669"/>
                  </a:ext>
                </a:extLst>
              </a:tr>
              <a:tr h="229066">
                <a:tc>
                  <a:txBody>
                    <a:bodyPr/>
                    <a:lstStyle/>
                    <a:p>
                      <a:pPr algn="l">
                        <a:lnSpc>
                          <a:spcPct val="107000"/>
                        </a:lnSpc>
                        <a:spcAft>
                          <a:spcPts val="0"/>
                        </a:spcAft>
                      </a:pPr>
                      <a:r>
                        <a:rPr lang="en-GB" sz="1200" dirty="0">
                          <a:solidFill>
                            <a:srgbClr val="FF0000"/>
                          </a:solidFill>
                          <a:effectLst/>
                        </a:rPr>
                        <a:t>6. Other</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4141062787"/>
                  </a:ext>
                </a:extLst>
              </a:tr>
              <a:tr h="229066">
                <a:tc>
                  <a:txBody>
                    <a:bodyPr/>
                    <a:lstStyle/>
                    <a:p>
                      <a:pPr algn="l">
                        <a:lnSpc>
                          <a:spcPct val="107000"/>
                        </a:lnSpc>
                        <a:spcAft>
                          <a:spcPts val="0"/>
                        </a:spcAft>
                      </a:pPr>
                      <a:r>
                        <a:rPr lang="en-GB" sz="1200">
                          <a:effectLst/>
                        </a:rPr>
                        <a:t>6.1 Restoration costs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162977803"/>
                  </a:ext>
                </a:extLst>
              </a:tr>
              <a:tr h="229066">
                <a:tc>
                  <a:txBody>
                    <a:bodyPr/>
                    <a:lstStyle/>
                    <a:p>
                      <a:pPr algn="l">
                        <a:lnSpc>
                          <a:spcPct val="107000"/>
                        </a:lnSpc>
                        <a:spcAft>
                          <a:spcPts val="0"/>
                        </a:spcAft>
                      </a:pPr>
                      <a:r>
                        <a:rPr lang="en-GB" sz="1200">
                          <a:effectLst/>
                        </a:rPr>
                        <a:t>6.2 Supervision costs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471199764"/>
                  </a:ext>
                </a:extLst>
              </a:tr>
              <a:tr h="229066">
                <a:tc>
                  <a:txBody>
                    <a:bodyPr/>
                    <a:lstStyle/>
                    <a:p>
                      <a:pPr algn="l">
                        <a:lnSpc>
                          <a:spcPct val="107000"/>
                        </a:lnSpc>
                        <a:spcAft>
                          <a:spcPts val="0"/>
                        </a:spcAft>
                      </a:pPr>
                      <a:r>
                        <a:rPr lang="en-GB" sz="1200">
                          <a:effectLst/>
                        </a:rPr>
                        <a:t>6.3 Approval costs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2345031623"/>
                  </a:ext>
                </a:extLst>
              </a:tr>
              <a:tr h="229066">
                <a:tc>
                  <a:txBody>
                    <a:bodyPr/>
                    <a:lstStyle/>
                    <a:p>
                      <a:pPr algn="l">
                        <a:lnSpc>
                          <a:spcPct val="107000"/>
                        </a:lnSpc>
                        <a:spcAft>
                          <a:spcPts val="0"/>
                        </a:spcAft>
                      </a:pPr>
                      <a:r>
                        <a:rPr lang="en-GB" sz="1200">
                          <a:effectLst/>
                        </a:rPr>
                        <a:t>6.4 Other (please specify)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4002128316"/>
                  </a:ext>
                </a:extLst>
              </a:tr>
              <a:tr h="229066">
                <a:tc>
                  <a:txBody>
                    <a:bodyPr/>
                    <a:lstStyle/>
                    <a:p>
                      <a:pPr algn="l">
                        <a:lnSpc>
                          <a:spcPct val="107000"/>
                        </a:lnSpc>
                        <a:spcAft>
                          <a:spcPts val="0"/>
                        </a:spcAft>
                      </a:pPr>
                      <a:r>
                        <a:rPr lang="en-GB" sz="1200">
                          <a:effectLst/>
                        </a:rPr>
                        <a:t>Subtotal Other</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174719465"/>
                  </a:ext>
                </a:extLst>
              </a:tr>
              <a:tr h="316896">
                <a:tc>
                  <a:txBody>
                    <a:bodyPr/>
                    <a:lstStyle/>
                    <a:p>
                      <a:pPr algn="l">
                        <a:lnSpc>
                          <a:spcPct val="107000"/>
                        </a:lnSpc>
                        <a:spcAft>
                          <a:spcPts val="0"/>
                        </a:spcAft>
                      </a:pPr>
                      <a:r>
                        <a:rPr lang="en-GB" sz="1200" dirty="0">
                          <a:solidFill>
                            <a:srgbClr val="FF0000"/>
                          </a:solidFill>
                          <a:effectLst/>
                        </a:rPr>
                        <a:t>7.  Subtotal direct eligible costs of the Action (1-6)</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3629391223"/>
                  </a:ext>
                </a:extLst>
              </a:tr>
              <a:tr h="458129">
                <a:tc>
                  <a:txBody>
                    <a:bodyPr/>
                    <a:lstStyle/>
                    <a:p>
                      <a:pPr algn="l">
                        <a:lnSpc>
                          <a:spcPct val="107000"/>
                        </a:lnSpc>
                        <a:spcAft>
                          <a:spcPts val="0"/>
                        </a:spcAft>
                      </a:pPr>
                      <a:r>
                        <a:rPr lang="en-GB" sz="1200" dirty="0">
                          <a:solidFill>
                            <a:srgbClr val="FF0000"/>
                          </a:solidFill>
                          <a:effectLst/>
                        </a:rPr>
                        <a:t>8. Indirect costs (maximum 7% of  7, subtotal of direct eligible costs of the Action)</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3016348222"/>
                  </a:ext>
                </a:extLst>
              </a:tr>
              <a:tr h="229066">
                <a:tc>
                  <a:txBody>
                    <a:bodyPr/>
                    <a:lstStyle/>
                    <a:p>
                      <a:pPr algn="l">
                        <a:lnSpc>
                          <a:spcPct val="107000"/>
                        </a:lnSpc>
                        <a:spcAft>
                          <a:spcPts val="0"/>
                        </a:spcAft>
                      </a:pPr>
                      <a:r>
                        <a:rPr lang="en-GB" sz="1200">
                          <a:solidFill>
                            <a:srgbClr val="FF0000"/>
                          </a:solidFill>
                          <a:effectLst/>
                        </a:rPr>
                        <a:t>9. Total eligible costs of the Action (7+ 8)</a:t>
                      </a:r>
                      <a:endParaRPr lang="en-GB" sz="12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3566000421"/>
                  </a:ext>
                </a:extLst>
              </a:tr>
              <a:tr h="551138">
                <a:tc>
                  <a:txBody>
                    <a:bodyPr/>
                    <a:lstStyle/>
                    <a:p>
                      <a:pPr algn="l">
                        <a:lnSpc>
                          <a:spcPct val="107000"/>
                        </a:lnSpc>
                        <a:spcAft>
                          <a:spcPts val="0"/>
                        </a:spcAft>
                      </a:pPr>
                      <a:r>
                        <a:rPr lang="en-GB" sz="1200">
                          <a:solidFill>
                            <a:srgbClr val="FF0000"/>
                          </a:solidFill>
                          <a:effectLst/>
                        </a:rPr>
                        <a:t>10. Provision for contingency reserve (maximum 5% of  7, subtotal of direct eligible costs of the Action) </a:t>
                      </a:r>
                      <a:endParaRPr lang="en-GB" sz="12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2220391850"/>
                  </a:ext>
                </a:extLst>
              </a:tr>
              <a:tr h="229066">
                <a:tc>
                  <a:txBody>
                    <a:bodyPr/>
                    <a:lstStyle/>
                    <a:p>
                      <a:pPr algn="l">
                        <a:lnSpc>
                          <a:spcPct val="107000"/>
                        </a:lnSpc>
                        <a:spcAft>
                          <a:spcPts val="0"/>
                        </a:spcAft>
                      </a:pPr>
                      <a:r>
                        <a:rPr lang="en-GB" sz="1200" dirty="0">
                          <a:solidFill>
                            <a:srgbClr val="FF0000"/>
                          </a:solidFill>
                          <a:effectLst/>
                        </a:rPr>
                        <a:t>11. Total eligible costs (9+10) </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ctr"/>
                </a:tc>
                <a:tc>
                  <a:txBody>
                    <a:bodyPr/>
                    <a:lstStyle/>
                    <a:p>
                      <a:pPr algn="ctr">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tc>
                  <a:txBody>
                    <a:bodyPr/>
                    <a:lstStyle/>
                    <a:p>
                      <a:pPr algn="l">
                        <a:lnSpc>
                          <a:spcPct val="107000"/>
                        </a:lnSpc>
                        <a:spcAft>
                          <a:spcPts val="0"/>
                        </a:spcAft>
                      </a:pPr>
                      <a:r>
                        <a:rPr lang="en-GB"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569" marR="32569" marT="0" marB="0" anchor="b"/>
                </a:tc>
                <a:extLst>
                  <a:ext uri="{0D108BD9-81ED-4DB2-BD59-A6C34878D82A}">
                    <a16:rowId xmlns:a16="http://schemas.microsoft.com/office/drawing/2014/main" val="382619165"/>
                  </a:ext>
                </a:extLst>
              </a:tr>
            </a:tbl>
          </a:graphicData>
        </a:graphic>
      </p:graphicFrame>
    </p:spTree>
    <p:extLst>
      <p:ext uri="{BB962C8B-B14F-4D97-AF65-F5344CB8AC3E}">
        <p14:creationId xmlns:p14="http://schemas.microsoft.com/office/powerpoint/2010/main" val="11945919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a:xfrm>
            <a:off x="1294566" y="676468"/>
            <a:ext cx="6554867" cy="936104"/>
          </a:xfrm>
        </p:spPr>
        <p:txBody>
          <a:bodyPr/>
          <a:lstStyle/>
          <a:p>
            <a:pPr algn="ctr"/>
            <a:r>
              <a:rPr lang="tr-TR" b="1" dirty="0">
                <a:solidFill>
                  <a:schemeClr val="bg1"/>
                </a:solidFill>
                <a:latin typeface="+mn-lt"/>
              </a:rPr>
              <a:t>Kontrol ve Raporlama</a:t>
            </a:r>
          </a:p>
        </p:txBody>
      </p:sp>
      <p:graphicFrame>
        <p:nvGraphicFramePr>
          <p:cNvPr id="7" name="4 İçerik Yer Tutucusu"/>
          <p:cNvGraphicFramePr>
            <a:graphicFrameLocks noGrp="1"/>
          </p:cNvGraphicFramePr>
          <p:nvPr>
            <p:ph idx="1"/>
            <p:extLst>
              <p:ext uri="{D42A27DB-BD31-4B8C-83A1-F6EECF244321}">
                <p14:modId xmlns:p14="http://schemas.microsoft.com/office/powerpoint/2010/main" val="292020353"/>
              </p:ext>
            </p:extLst>
          </p:nvPr>
        </p:nvGraphicFramePr>
        <p:xfrm>
          <a:off x="0" y="1628800"/>
          <a:ext cx="9144000" cy="3474876"/>
        </p:xfrm>
        <a:graphic>
          <a:graphicData uri="http://schemas.openxmlformats.org/drawingml/2006/table">
            <a:tbl>
              <a:tblPr/>
              <a:tblGrid>
                <a:gridCol w="49530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a:ln>
                            <a:noFill/>
                          </a:ln>
                          <a:solidFill>
                            <a:srgbClr val="FFFFFF"/>
                          </a:solidFill>
                          <a:effectLst/>
                          <a:latin typeface="+mn-lt"/>
                          <a:ea typeface="ＭＳ Ｐゴシック" charset="0"/>
                        </a:rPr>
                        <a:t>Kontrol - Denetim</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a:ln>
                            <a:noFill/>
                          </a:ln>
                          <a:solidFill>
                            <a:srgbClr val="FFFFFF"/>
                          </a:solidFill>
                          <a:effectLst/>
                          <a:latin typeface="+mn-lt"/>
                          <a:ea typeface="ＭＳ Ｐゴシック" charset="0"/>
                        </a:rPr>
                        <a:t>Raporlama</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a:ln>
                            <a:noFill/>
                          </a:ln>
                          <a:solidFill>
                            <a:srgbClr val="000000"/>
                          </a:solidFill>
                          <a:effectLst/>
                          <a:latin typeface="+mn-lt"/>
                          <a:ea typeface="ＭＳ Ｐゴシック" charset="0"/>
                        </a:rPr>
                        <a:t>Yasalara Uygunluk</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a:ln>
                            <a:noFill/>
                          </a:ln>
                          <a:solidFill>
                            <a:srgbClr val="000000"/>
                          </a:solidFill>
                          <a:effectLst/>
                          <a:latin typeface="+mn-lt"/>
                          <a:ea typeface="ＭＳ Ｐゴシック" charset="0"/>
                        </a:rPr>
                        <a:t>Periyodik İlerleme Raporları</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a:ln>
                            <a:noFill/>
                          </a:ln>
                          <a:solidFill>
                            <a:srgbClr val="000000"/>
                          </a:solidFill>
                          <a:effectLst/>
                          <a:latin typeface="+mn-lt"/>
                          <a:ea typeface="ＭＳ Ｐゴシック" charset="0"/>
                        </a:rPr>
                        <a:t>Faaliyet Programına Uygunluk</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a:ln>
                            <a:noFill/>
                          </a:ln>
                          <a:solidFill>
                            <a:srgbClr val="000000"/>
                          </a:solidFill>
                          <a:effectLst/>
                          <a:latin typeface="+mn-lt"/>
                          <a:ea typeface="ＭＳ Ｐゴシック" charset="0"/>
                        </a:rPr>
                        <a:t>Ara Dönem Raporu</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a:ln>
                            <a:noFill/>
                          </a:ln>
                          <a:solidFill>
                            <a:srgbClr val="000000"/>
                          </a:solidFill>
                          <a:effectLst/>
                          <a:latin typeface="+mn-lt"/>
                          <a:ea typeface="ＭＳ Ｐゴシック" charset="0"/>
                        </a:rPr>
                        <a:t>Harcama Esaslarına Uygunluk</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a:ln>
                            <a:noFill/>
                          </a:ln>
                          <a:solidFill>
                            <a:srgbClr val="000000"/>
                          </a:solidFill>
                          <a:effectLst/>
                          <a:latin typeface="+mn-lt"/>
                          <a:ea typeface="ＭＳ Ｐゴシック" charset="0"/>
                        </a:rPr>
                        <a:t>Final Raporu</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a:ln>
                            <a:noFill/>
                          </a:ln>
                          <a:solidFill>
                            <a:srgbClr val="000000"/>
                          </a:solidFill>
                          <a:effectLst/>
                          <a:latin typeface="+mn-lt"/>
                          <a:ea typeface="ＭＳ Ｐゴシック" charset="0"/>
                        </a:rPr>
                        <a:t>Hibe Veren Kuruluşa Sorumluluklar</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a:ln>
                            <a:noFill/>
                          </a:ln>
                          <a:solidFill>
                            <a:srgbClr val="000000"/>
                          </a:solidFill>
                          <a:effectLst/>
                          <a:latin typeface="+mn-lt"/>
                          <a:ea typeface="ＭＳ Ｐゴシック" charset="0"/>
                        </a:rPr>
                        <a:t>Finansal Denetim</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a:ln>
                            <a:noFill/>
                          </a:ln>
                          <a:solidFill>
                            <a:srgbClr val="000000"/>
                          </a:solidFill>
                          <a:effectLst/>
                          <a:latin typeface="+mn-lt"/>
                          <a:ea typeface="ＭＳ Ｐゴシック" charset="0"/>
                        </a:rPr>
                        <a:t>Bağlı Olunan Mevzuata Uygunluk</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a:ln>
                            <a:noFill/>
                          </a:ln>
                          <a:solidFill>
                            <a:srgbClr val="000000"/>
                          </a:solidFill>
                          <a:effectLst/>
                          <a:latin typeface="+mn-lt"/>
                          <a:ea typeface="ＭＳ Ｐゴシック" charset="0"/>
                        </a:rPr>
                        <a:t>Raporların 5-7 yıl Saklanması</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529347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628870"/>
            <a:ext cx="6554867" cy="1080120"/>
          </a:xfrm>
        </p:spPr>
        <p:txBody>
          <a:bodyPr>
            <a:normAutofit/>
          </a:bodyPr>
          <a:lstStyle/>
          <a:p>
            <a:pPr algn="ctr"/>
            <a:r>
              <a:rPr lang="tr-TR" b="1" dirty="0">
                <a:solidFill>
                  <a:schemeClr val="bg1"/>
                </a:solidFill>
                <a:latin typeface="+mn-lt"/>
              </a:rPr>
              <a:t>Sürdürülebilirlik</a:t>
            </a:r>
          </a:p>
        </p:txBody>
      </p:sp>
      <p:sp>
        <p:nvSpPr>
          <p:cNvPr id="3" name="İçerik Yer Tutucusu 2"/>
          <p:cNvSpPr>
            <a:spLocks noGrp="1"/>
          </p:cNvSpPr>
          <p:nvPr>
            <p:ph idx="1"/>
          </p:nvPr>
        </p:nvSpPr>
        <p:spPr>
          <a:xfrm>
            <a:off x="251520" y="1700808"/>
            <a:ext cx="8640960" cy="4422778"/>
          </a:xfrm>
        </p:spPr>
        <p:txBody>
          <a:bodyPr>
            <a:normAutofit fontScale="85000" lnSpcReduction="20000"/>
          </a:bodyPr>
          <a:lstStyle/>
          <a:p>
            <a:pPr indent="-342900" algn="just">
              <a:buClr>
                <a:schemeClr val="accent2"/>
              </a:buClr>
              <a:buSzPct val="75000"/>
              <a:buNone/>
            </a:pPr>
            <a:r>
              <a:rPr lang="tr-TR" sz="2400" b="1" dirty="0"/>
              <a:t>Yararlananların sahiplenmesi – </a:t>
            </a:r>
            <a:r>
              <a:rPr lang="tr-TR" sz="2400" dirty="0"/>
              <a:t>Proje / programın hedef kitlesi ve yararlananların (kadın ve erkekler de dahil olmak üzere) tasarım ve sonraki çalışmalara katılımlarının ölçüsüdür. Böylece, AB finansmanı sona erdikten sonra da desteklerini devam ettirecekler ve projenin sürdürülebilir olması mümkün olabilecektir.</a:t>
            </a:r>
          </a:p>
          <a:p>
            <a:pPr indent="-342900" algn="just">
              <a:buClr>
                <a:schemeClr val="accent2"/>
              </a:buClr>
              <a:buSzPct val="75000"/>
              <a:buNone/>
            </a:pPr>
            <a:r>
              <a:rPr lang="tr-TR" sz="2400" b="1" dirty="0"/>
              <a:t>Siyasi destek –  </a:t>
            </a:r>
            <a:r>
              <a:rPr lang="tr-TR" sz="2400" dirty="0"/>
              <a:t>İlgili sektör politikalarının niteliği ile taraf ulusal hükümetin, proje hizmetlerine olan desteğinin, </a:t>
            </a:r>
            <a:r>
              <a:rPr lang="tr-TR" sz="2400" dirty="0" err="1"/>
              <a:t>donörün</a:t>
            </a:r>
            <a:r>
              <a:rPr lang="tr-TR" sz="2400" dirty="0"/>
              <a:t> sağlayacağı destek sonrasında ne ölçüde gerçekleşeceğidir.</a:t>
            </a:r>
          </a:p>
          <a:p>
            <a:pPr indent="-342900" algn="just">
              <a:buClr>
                <a:schemeClr val="accent2"/>
              </a:buClr>
              <a:buSzPct val="75000"/>
              <a:buNone/>
            </a:pPr>
            <a:r>
              <a:rPr lang="tr-TR" sz="2400" b="1" dirty="0"/>
              <a:t>Uygun teknoloji – </a:t>
            </a:r>
            <a:r>
              <a:rPr lang="tr-TR" sz="2400" dirty="0"/>
              <a:t>Projede kullanılan teknolojilerin uzun vadede uygulanıp uygulanmayacağı (</a:t>
            </a:r>
            <a:r>
              <a:rPr lang="tr-TR" sz="2400" dirty="0" err="1"/>
              <a:t>Örn</a:t>
            </a:r>
            <a:r>
              <a:rPr lang="tr-TR" sz="2400" dirty="0"/>
              <a:t>: Yedek parçaların temin edilebilirliği; güvenlik kurallarının yeterliliği, yerel kadın ve erkeklerin yerel işletme ve bakımla ilgili kapasiteleri).</a:t>
            </a:r>
          </a:p>
          <a:p>
            <a:pPr indent="-342900" algn="just">
              <a:buClr>
                <a:schemeClr val="accent2"/>
              </a:buClr>
              <a:buSzPct val="75000"/>
              <a:buNone/>
            </a:pPr>
            <a:r>
              <a:rPr lang="tr-TR" sz="2400" b="1" dirty="0" err="1"/>
              <a:t>Sosyo</a:t>
            </a:r>
            <a:r>
              <a:rPr lang="tr-TR" sz="2400" b="1" dirty="0"/>
              <a:t>-kültürel konular – </a:t>
            </a:r>
            <a:r>
              <a:rPr lang="tr-TR" sz="2400" dirty="0"/>
              <a:t>Projenin, yerel </a:t>
            </a:r>
            <a:r>
              <a:rPr lang="tr-TR" sz="2400" dirty="0" err="1"/>
              <a:t>sosyo</a:t>
            </a:r>
            <a:r>
              <a:rPr lang="tr-TR" sz="2400" dirty="0"/>
              <a:t>-kültürel norm ve davranışları nasıl dikkate alacağı ve projeden faydalanan tüm grupların uygulama süreci ve sonrasında, projenin hizmet ve faydalarına yeterli erişimlerini hangi önlemlerle sağlayacağıdır</a:t>
            </a:r>
          </a:p>
        </p:txBody>
      </p:sp>
    </p:spTree>
    <p:extLst>
      <p:ext uri="{BB962C8B-B14F-4D97-AF65-F5344CB8AC3E}">
        <p14:creationId xmlns:p14="http://schemas.microsoft.com/office/powerpoint/2010/main" val="354698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442659"/>
            <a:ext cx="6554867" cy="1080120"/>
          </a:xfrm>
        </p:spPr>
        <p:txBody>
          <a:bodyPr>
            <a:normAutofit/>
          </a:bodyPr>
          <a:lstStyle/>
          <a:p>
            <a:pPr algn="ctr"/>
            <a:r>
              <a:rPr lang="tr-TR" b="1" dirty="0">
                <a:solidFill>
                  <a:schemeClr val="bg1"/>
                </a:solidFill>
                <a:latin typeface="+mn-lt"/>
              </a:rPr>
              <a:t>Sürdürülebilirlik</a:t>
            </a:r>
          </a:p>
        </p:txBody>
      </p:sp>
      <p:sp>
        <p:nvSpPr>
          <p:cNvPr id="3" name="İçerik Yer Tutucusu 2"/>
          <p:cNvSpPr>
            <a:spLocks noGrp="1"/>
          </p:cNvSpPr>
          <p:nvPr>
            <p:ph idx="1"/>
          </p:nvPr>
        </p:nvSpPr>
        <p:spPr>
          <a:xfrm>
            <a:off x="179512" y="1484784"/>
            <a:ext cx="8568952" cy="4187556"/>
          </a:xfrm>
        </p:spPr>
        <p:txBody>
          <a:bodyPr>
            <a:normAutofit fontScale="92500" lnSpcReduction="10000"/>
          </a:bodyPr>
          <a:lstStyle/>
          <a:p>
            <a:pPr marL="590550" indent="-590550" algn="just">
              <a:buNone/>
            </a:pPr>
            <a:r>
              <a:rPr lang="tr-TR" sz="2000" b="1" dirty="0"/>
              <a:t>Cinsiyet eşitliği – </a:t>
            </a:r>
            <a:r>
              <a:rPr lang="tr-TR" sz="2000" dirty="0"/>
              <a:t>Projenin kadın ve erkeklerin özgün ihtiyaç ve ilgi konularını nasıl dikkate alacağı ve uzun vadede cinsiyet eşitsizliklerini azaltmaya katkıda bulunmakla beraber, kadın ve erkeklerin, hizmetler ve altyapıya sürdürülebilir ve adil bir şekilde  erişimlerinin ne şekilde temin edileceğidir.</a:t>
            </a:r>
          </a:p>
          <a:p>
            <a:pPr marL="590550" indent="-590550" algn="just">
              <a:buNone/>
            </a:pPr>
            <a:r>
              <a:rPr lang="tr-TR" sz="2000" b="1" dirty="0"/>
              <a:t>Çevrenin korunması –  </a:t>
            </a:r>
            <a:r>
              <a:rPr lang="tr-TR" sz="2000" dirty="0"/>
              <a:t>Projenin çevreyi koruma veya çevreye zarar verme boyutudur.</a:t>
            </a:r>
          </a:p>
          <a:p>
            <a:pPr marL="590550" indent="-590550" algn="just">
              <a:buNone/>
            </a:pPr>
            <a:r>
              <a:rPr lang="tr-TR" sz="2000" b="1" dirty="0"/>
              <a:t>Kurumsal ve yönetimsel kapasite – </a:t>
            </a:r>
            <a:r>
              <a:rPr lang="tr-TR" sz="2000" dirty="0"/>
              <a:t>Uygulamacı kurumların proje / programı sürdürmeleri konusundaki beceri ve taahhütleri ile hizmet sağlamaya </a:t>
            </a:r>
            <a:r>
              <a:rPr lang="tr-TR" sz="2000" dirty="0" err="1"/>
              <a:t>donör</a:t>
            </a:r>
            <a:r>
              <a:rPr lang="tr-TR" sz="2000" dirty="0"/>
              <a:t> desteğinden sonra da devam etmeleridir.</a:t>
            </a:r>
          </a:p>
          <a:p>
            <a:pPr marL="590550" indent="-590550" algn="just">
              <a:buNone/>
            </a:pPr>
            <a:r>
              <a:rPr lang="tr-TR" sz="2000" b="1" dirty="0"/>
              <a:t>Ekonomik ve finansal uygulanabilirlik – </a:t>
            </a:r>
            <a:r>
              <a:rPr lang="tr-TR" sz="2000" dirty="0"/>
              <a:t>Proje / programın artan bir şekilde ortaya çıkan faydalarının maliyetine ağır basması ve projenin uzun ömürlü uygulanabilir bir yatırım olarak kabul edilmesidir.</a:t>
            </a:r>
          </a:p>
        </p:txBody>
      </p:sp>
    </p:spTree>
    <p:extLst>
      <p:ext uri="{BB962C8B-B14F-4D97-AF65-F5344CB8AC3E}">
        <p14:creationId xmlns:p14="http://schemas.microsoft.com/office/powerpoint/2010/main" val="3316953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764704"/>
            <a:ext cx="6554867" cy="936104"/>
          </a:xfrm>
        </p:spPr>
        <p:txBody>
          <a:bodyPr/>
          <a:lstStyle/>
          <a:p>
            <a:pPr algn="ctr"/>
            <a:r>
              <a:rPr lang="tr-TR" b="1" dirty="0">
                <a:solidFill>
                  <a:schemeClr val="bg1"/>
                </a:solidFill>
                <a:latin typeface="+mn-lt"/>
              </a:rPr>
              <a:t>Değerlendirme</a:t>
            </a:r>
          </a:p>
        </p:txBody>
      </p:sp>
      <p:sp>
        <p:nvSpPr>
          <p:cNvPr id="3" name="İçerik Yer Tutucusu 2"/>
          <p:cNvSpPr>
            <a:spLocks noGrp="1"/>
          </p:cNvSpPr>
          <p:nvPr>
            <p:ph idx="1"/>
          </p:nvPr>
        </p:nvSpPr>
        <p:spPr>
          <a:xfrm>
            <a:off x="628650" y="1825625"/>
            <a:ext cx="8407846" cy="4051647"/>
          </a:xfrm>
        </p:spPr>
        <p:txBody>
          <a:bodyPr>
            <a:normAutofit fontScale="92500" lnSpcReduction="20000"/>
          </a:bodyPr>
          <a:lstStyle/>
          <a:p>
            <a:pPr marL="0" indent="0" fontAlgn="base">
              <a:lnSpc>
                <a:spcPct val="95000"/>
              </a:lnSpc>
              <a:spcBef>
                <a:spcPts val="288"/>
              </a:spcBef>
              <a:buNone/>
            </a:pPr>
            <a:r>
              <a:rPr lang="tr-TR" sz="2400" b="1" dirty="0">
                <a:ea typeface="ＭＳ Ｐゴシック"/>
              </a:rPr>
              <a:t>Nedir?</a:t>
            </a:r>
            <a:endParaRPr lang="tr-TR" sz="2400" dirty="0"/>
          </a:p>
          <a:p>
            <a:pPr indent="-342900" fontAlgn="base">
              <a:lnSpc>
                <a:spcPct val="95000"/>
              </a:lnSpc>
              <a:spcBef>
                <a:spcPts val="276"/>
              </a:spcBef>
            </a:pPr>
            <a:r>
              <a:rPr lang="tr-TR" sz="2400" dirty="0">
                <a:ea typeface="ＭＳ Ｐゴシック"/>
              </a:rPr>
              <a:t>Uygunluk, hedeflere ulaşma etkililiği, verimlilik, etki ve  sürdürülebilirlik tespiti ve analizi</a:t>
            </a:r>
            <a:endParaRPr lang="tr-TR" sz="2400" dirty="0"/>
          </a:p>
          <a:p>
            <a:pPr marL="0" indent="0" fontAlgn="base">
              <a:lnSpc>
                <a:spcPct val="95000"/>
              </a:lnSpc>
              <a:spcBef>
                <a:spcPts val="288"/>
              </a:spcBef>
              <a:buNone/>
            </a:pPr>
            <a:r>
              <a:rPr lang="tr-TR" sz="2400" b="1" dirty="0">
                <a:ea typeface="ＭＳ Ｐゴシック"/>
              </a:rPr>
              <a:t>Nasıl Yapılır?</a:t>
            </a:r>
            <a:endParaRPr lang="tr-TR" sz="2400" dirty="0"/>
          </a:p>
          <a:p>
            <a:pPr indent="-342900" fontAlgn="base">
              <a:lnSpc>
                <a:spcPct val="95000"/>
              </a:lnSpc>
              <a:spcBef>
                <a:spcPts val="276"/>
              </a:spcBef>
            </a:pPr>
            <a:r>
              <a:rPr lang="tr-TR" sz="2400" dirty="0">
                <a:ea typeface="ＭＳ Ｐゴシック"/>
              </a:rPr>
              <a:t>Detaylı sistematik analizlerle</a:t>
            </a:r>
            <a:endParaRPr lang="tr-TR" sz="2400" dirty="0"/>
          </a:p>
          <a:p>
            <a:pPr marL="0" indent="0" fontAlgn="base">
              <a:lnSpc>
                <a:spcPct val="95000"/>
              </a:lnSpc>
              <a:spcBef>
                <a:spcPts val="288"/>
              </a:spcBef>
              <a:buNone/>
            </a:pPr>
            <a:r>
              <a:rPr lang="tr-TR" sz="2400" b="1" dirty="0">
                <a:ea typeface="ＭＳ Ｐゴシック"/>
              </a:rPr>
              <a:t>Kimler Yapar?</a:t>
            </a:r>
            <a:endParaRPr lang="tr-TR" sz="2400" dirty="0"/>
          </a:p>
          <a:p>
            <a:pPr indent="-342900" fontAlgn="base">
              <a:spcBef>
                <a:spcPts val="0"/>
              </a:spcBef>
            </a:pPr>
            <a:r>
              <a:rPr lang="tr-TR" sz="2400" dirty="0">
                <a:ea typeface="ＭＳ Ｐゴシック"/>
              </a:rPr>
              <a:t>Değerlendirme konusunda uzman, bağımsız ve tarafsız dış uzmanlarca</a:t>
            </a:r>
            <a:endParaRPr lang="tr-TR" sz="2400" dirty="0"/>
          </a:p>
          <a:p>
            <a:pPr marL="0" indent="0" fontAlgn="base">
              <a:lnSpc>
                <a:spcPct val="95000"/>
              </a:lnSpc>
              <a:spcBef>
                <a:spcPts val="288"/>
              </a:spcBef>
              <a:buNone/>
            </a:pPr>
            <a:r>
              <a:rPr lang="tr-TR" sz="2400" b="1" dirty="0">
                <a:ea typeface="ＭＳ Ｐゴシック"/>
              </a:rPr>
              <a:t>Ne zaman?</a:t>
            </a:r>
            <a:endParaRPr lang="tr-TR" sz="2400" dirty="0"/>
          </a:p>
          <a:p>
            <a:pPr indent="-342900" fontAlgn="base">
              <a:spcBef>
                <a:spcPts val="276"/>
              </a:spcBef>
            </a:pPr>
            <a:r>
              <a:rPr lang="tr-TR" sz="2400" dirty="0">
                <a:ea typeface="ＭＳ Ｐゴシック"/>
              </a:rPr>
              <a:t>Bir ya da iki kez; temel olarak proje sonunda ve proje sonrasında</a:t>
            </a:r>
            <a:endParaRPr lang="tr-TR" sz="2400" dirty="0"/>
          </a:p>
          <a:p>
            <a:endParaRPr lang="tr-TR" sz="2400" dirty="0"/>
          </a:p>
        </p:txBody>
      </p:sp>
      <p:sp>
        <p:nvSpPr>
          <p:cNvPr id="6" name="Slayt Numarası Yer Tutucusu 5"/>
          <p:cNvSpPr>
            <a:spLocks noGrp="1"/>
          </p:cNvSpPr>
          <p:nvPr>
            <p:ph type="sldNum" sz="quarter" idx="12"/>
          </p:nvPr>
        </p:nvSpPr>
        <p:spPr/>
        <p:txBody>
          <a:bodyPr/>
          <a:lstStyle/>
          <a:p>
            <a:fld id="{F302176B-0E47-46AC-8F43-DAB4B8A37D06}" type="slidenum">
              <a:rPr lang="tr-TR" smtClean="0"/>
              <a:pPr/>
              <a:t>56</a:t>
            </a:fld>
            <a:endParaRPr lang="tr-TR"/>
          </a:p>
        </p:txBody>
      </p:sp>
    </p:spTree>
    <p:extLst>
      <p:ext uri="{BB962C8B-B14F-4D97-AF65-F5344CB8AC3E}">
        <p14:creationId xmlns:p14="http://schemas.microsoft.com/office/powerpoint/2010/main" val="3473048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476672"/>
            <a:ext cx="6554867" cy="1224136"/>
          </a:xfrm>
        </p:spPr>
        <p:txBody>
          <a:bodyPr/>
          <a:lstStyle/>
          <a:p>
            <a:pPr algn="ctr"/>
            <a:r>
              <a:rPr lang="tr-TR" dirty="0">
                <a:solidFill>
                  <a:schemeClr val="bg1"/>
                </a:solidFill>
                <a:latin typeface="+mn-lt"/>
              </a:rPr>
              <a:t>İzleme</a:t>
            </a:r>
          </a:p>
        </p:txBody>
      </p:sp>
      <p:sp>
        <p:nvSpPr>
          <p:cNvPr id="3" name="İçerik Yer Tutucusu 2"/>
          <p:cNvSpPr>
            <a:spLocks noGrp="1"/>
          </p:cNvSpPr>
          <p:nvPr>
            <p:ph idx="1"/>
          </p:nvPr>
        </p:nvSpPr>
        <p:spPr>
          <a:xfrm>
            <a:off x="628650" y="1825625"/>
            <a:ext cx="8407846" cy="4123655"/>
          </a:xfrm>
        </p:spPr>
        <p:txBody>
          <a:bodyPr>
            <a:normAutofit fontScale="92500" lnSpcReduction="10000"/>
          </a:bodyPr>
          <a:lstStyle/>
          <a:p>
            <a:pPr marL="0" indent="0" fontAlgn="base">
              <a:lnSpc>
                <a:spcPct val="95000"/>
              </a:lnSpc>
              <a:spcBef>
                <a:spcPts val="288"/>
              </a:spcBef>
              <a:buNone/>
            </a:pPr>
            <a:r>
              <a:rPr lang="tr-TR" sz="2400" b="1" dirty="0">
                <a:ea typeface="ＭＳ Ｐゴシック"/>
              </a:rPr>
              <a:t>Nedir?</a:t>
            </a:r>
            <a:endParaRPr lang="tr-TR" sz="2400" dirty="0"/>
          </a:p>
          <a:p>
            <a:pPr indent="-342900" fontAlgn="base">
              <a:lnSpc>
                <a:spcPct val="95000"/>
              </a:lnSpc>
              <a:spcBef>
                <a:spcPts val="276"/>
              </a:spcBef>
            </a:pPr>
            <a:r>
              <a:rPr lang="tr-TR" sz="2400" dirty="0">
                <a:ea typeface="ＭＳ Ｐゴシック"/>
              </a:rPr>
              <a:t>Hedeflere ulaşma etkililiği, verimlilik tespiti ve analizi için yönetimsel bir faaliyettir (planlanan ve gerçekleşen)</a:t>
            </a:r>
            <a:endParaRPr lang="tr-TR" sz="2400" dirty="0"/>
          </a:p>
          <a:p>
            <a:pPr marL="0" indent="0" fontAlgn="base">
              <a:lnSpc>
                <a:spcPct val="95000"/>
              </a:lnSpc>
              <a:spcBef>
                <a:spcPts val="288"/>
              </a:spcBef>
              <a:buNone/>
            </a:pPr>
            <a:r>
              <a:rPr lang="tr-TR" sz="2400" b="1" dirty="0">
                <a:ea typeface="ＭＳ Ｐゴシック"/>
              </a:rPr>
              <a:t>Nasıl Yapılır?</a:t>
            </a:r>
            <a:endParaRPr lang="tr-TR" sz="2400" dirty="0"/>
          </a:p>
          <a:p>
            <a:pPr indent="-342900" fontAlgn="base">
              <a:lnSpc>
                <a:spcPct val="95000"/>
              </a:lnSpc>
              <a:spcBef>
                <a:spcPts val="276"/>
              </a:spcBef>
            </a:pPr>
            <a:r>
              <a:rPr lang="tr-TR" sz="2400" dirty="0">
                <a:ea typeface="ＭＳ Ｐゴシック"/>
              </a:rPr>
              <a:t>Hızlı ve devamlı olarak, devam eden faaliyetlerin iyileştirilmesi, performansı arttırmak için önemli faktörlerin tespit edilmesi</a:t>
            </a:r>
            <a:endParaRPr lang="tr-TR" sz="2400" dirty="0"/>
          </a:p>
          <a:p>
            <a:pPr marL="0" indent="0" fontAlgn="base">
              <a:lnSpc>
                <a:spcPct val="95000"/>
              </a:lnSpc>
              <a:spcBef>
                <a:spcPts val="288"/>
              </a:spcBef>
              <a:buNone/>
            </a:pPr>
            <a:r>
              <a:rPr lang="tr-TR" sz="2400" b="1" dirty="0">
                <a:ea typeface="ＭＳ Ｐゴシック"/>
              </a:rPr>
              <a:t>Kimler Yapar?</a:t>
            </a:r>
            <a:endParaRPr lang="tr-TR" sz="2400" dirty="0"/>
          </a:p>
          <a:p>
            <a:pPr indent="-342900" fontAlgn="base">
              <a:spcBef>
                <a:spcPts val="0"/>
              </a:spcBef>
            </a:pPr>
            <a:r>
              <a:rPr lang="tr-TR" sz="2400" dirty="0">
                <a:ea typeface="ＭＳ Ｐゴシック"/>
              </a:rPr>
              <a:t>İç ve dış uzmanlar tarafından</a:t>
            </a:r>
            <a:endParaRPr lang="tr-TR" sz="2400" dirty="0"/>
          </a:p>
          <a:p>
            <a:pPr marL="0" indent="0" fontAlgn="base">
              <a:lnSpc>
                <a:spcPct val="95000"/>
              </a:lnSpc>
              <a:spcBef>
                <a:spcPts val="288"/>
              </a:spcBef>
              <a:buNone/>
            </a:pPr>
            <a:r>
              <a:rPr lang="tr-TR" sz="2400" b="1" dirty="0">
                <a:ea typeface="ＭＳ Ｐゴシック"/>
              </a:rPr>
              <a:t>Ne zaman?</a:t>
            </a:r>
            <a:endParaRPr lang="tr-TR" sz="2400" dirty="0"/>
          </a:p>
          <a:p>
            <a:pPr indent="-342900" fontAlgn="base">
              <a:spcBef>
                <a:spcPts val="276"/>
              </a:spcBef>
            </a:pPr>
            <a:r>
              <a:rPr lang="tr-TR" sz="2400" dirty="0">
                <a:ea typeface="ＭＳ Ｐゴシック"/>
              </a:rPr>
              <a:t>Düzenli olarak, aylık, 3-6 aylık ve yıllık olarak</a:t>
            </a:r>
            <a:endParaRPr lang="tr-TR" sz="2400" dirty="0"/>
          </a:p>
          <a:p>
            <a:endParaRPr lang="tr-TR" dirty="0"/>
          </a:p>
        </p:txBody>
      </p:sp>
      <p:sp>
        <p:nvSpPr>
          <p:cNvPr id="6" name="Slayt Numarası Yer Tutucusu 5"/>
          <p:cNvSpPr>
            <a:spLocks noGrp="1"/>
          </p:cNvSpPr>
          <p:nvPr>
            <p:ph type="sldNum" sz="quarter" idx="12"/>
          </p:nvPr>
        </p:nvSpPr>
        <p:spPr/>
        <p:txBody>
          <a:bodyPr/>
          <a:lstStyle/>
          <a:p>
            <a:fld id="{F302176B-0E47-46AC-8F43-DAB4B8A37D06}" type="slidenum">
              <a:rPr lang="tr-TR" smtClean="0"/>
              <a:pPr/>
              <a:t>57</a:t>
            </a:fld>
            <a:endParaRPr lang="tr-TR"/>
          </a:p>
        </p:txBody>
      </p:sp>
    </p:spTree>
    <p:extLst>
      <p:ext uri="{BB962C8B-B14F-4D97-AF65-F5344CB8AC3E}">
        <p14:creationId xmlns:p14="http://schemas.microsoft.com/office/powerpoint/2010/main" val="198038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916832"/>
            <a:ext cx="7886700" cy="4351338"/>
          </a:xfrm>
        </p:spPr>
        <p:txBody>
          <a:bodyPr>
            <a:normAutofit/>
          </a:bodyPr>
          <a:lstStyle/>
          <a:p>
            <a:pPr marL="114300" indent="0" algn="ctr">
              <a:buNone/>
            </a:pPr>
            <a:r>
              <a:rPr lang="tr-TR" sz="3200" dirty="0">
                <a:solidFill>
                  <a:schemeClr val="tx1"/>
                </a:solidFill>
              </a:rPr>
              <a:t>TEŞEKKÜR EDERİM</a:t>
            </a:r>
          </a:p>
          <a:p>
            <a:pPr marL="114300" indent="0" algn="ctr">
              <a:buNone/>
            </a:pPr>
            <a:endParaRPr lang="tr-TR" sz="3200" dirty="0">
              <a:solidFill>
                <a:schemeClr val="tx1"/>
              </a:solidFill>
            </a:endParaRPr>
          </a:p>
          <a:p>
            <a:pPr marL="114300" indent="0" algn="ctr">
              <a:buNone/>
            </a:pPr>
            <a:r>
              <a:rPr lang="tr-TR" sz="3200" dirty="0">
                <a:solidFill>
                  <a:schemeClr val="tx1"/>
                </a:solidFill>
              </a:rPr>
              <a:t>KAPADOKYA KADIN DAYANIŞMA DERNEĞİ</a:t>
            </a:r>
            <a:endParaRPr lang="tr-TR" dirty="0">
              <a:solidFill>
                <a:schemeClr val="tx1"/>
              </a:solidFill>
            </a:endParaRPr>
          </a:p>
        </p:txBody>
      </p:sp>
      <p:pic>
        <p:nvPicPr>
          <p:cNvPr id="9" name="Picture 2">
            <a:extLst>
              <a:ext uri="{FF2B5EF4-FFF2-40B4-BE49-F238E27FC236}">
                <a16:creationId xmlns:a16="http://schemas.microsoft.com/office/drawing/2014/main" id="{620E183A-F46D-415B-86C1-DBABD3544805}"/>
              </a:ext>
            </a:extLst>
          </p:cNvPr>
          <p:cNvPicPr>
            <a:picLocks noChangeAspect="1" noChangeArrowheads="1"/>
          </p:cNvPicPr>
          <p:nvPr/>
        </p:nvPicPr>
        <p:blipFill>
          <a:blip r:embed="rId2"/>
          <a:srcRect/>
          <a:stretch>
            <a:fillRect/>
          </a:stretch>
        </p:blipFill>
        <p:spPr bwMode="auto">
          <a:xfrm>
            <a:off x="1" y="-1564"/>
            <a:ext cx="4087308" cy="1700808"/>
          </a:xfrm>
          <a:prstGeom prst="rect">
            <a:avLst/>
          </a:prstGeom>
          <a:noFill/>
          <a:ln w="9525">
            <a:noFill/>
            <a:miter lim="800000"/>
            <a:headEnd/>
            <a:tailEnd/>
          </a:ln>
        </p:spPr>
      </p:pic>
      <p:sp>
        <p:nvSpPr>
          <p:cNvPr id="10" name="Dikdörtgen 9">
            <a:extLst>
              <a:ext uri="{FF2B5EF4-FFF2-40B4-BE49-F238E27FC236}">
                <a16:creationId xmlns:a16="http://schemas.microsoft.com/office/drawing/2014/main" id="{FACA288E-3A20-497F-8E24-0BDDD4534592}"/>
              </a:ext>
            </a:extLst>
          </p:cNvPr>
          <p:cNvSpPr/>
          <p:nvPr/>
        </p:nvSpPr>
        <p:spPr>
          <a:xfrm>
            <a:off x="4057946" y="-1564"/>
            <a:ext cx="3286870" cy="17008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tr-TR"/>
          </a:p>
        </p:txBody>
      </p:sp>
      <p:pic>
        <p:nvPicPr>
          <p:cNvPr id="11" name="4 İçerik Yer Tutucusu">
            <a:extLst>
              <a:ext uri="{FF2B5EF4-FFF2-40B4-BE49-F238E27FC236}">
                <a16:creationId xmlns:a16="http://schemas.microsoft.com/office/drawing/2014/main" id="{4E52E2DA-4651-4BFB-AFD5-D790F1D78267}"/>
              </a:ext>
            </a:extLst>
          </p:cNvPr>
          <p:cNvPicPr>
            <a:picLocks noChangeArrowheads="1"/>
          </p:cNvPicPr>
          <p:nvPr/>
        </p:nvPicPr>
        <p:blipFill>
          <a:blip r:embed="rId3"/>
          <a:srcRect/>
          <a:stretch>
            <a:fillRect/>
          </a:stretch>
        </p:blipFill>
        <p:spPr>
          <a:xfrm>
            <a:off x="7328269" y="-1564"/>
            <a:ext cx="1852243" cy="1700808"/>
          </a:xfrm>
          <a:prstGeom prst="rect">
            <a:avLst/>
          </a:prstGeom>
        </p:spPr>
      </p:pic>
    </p:spTree>
    <p:extLst>
      <p:ext uri="{BB962C8B-B14F-4D97-AF65-F5344CB8AC3E}">
        <p14:creationId xmlns:p14="http://schemas.microsoft.com/office/powerpoint/2010/main" val="145344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3400" y="260648"/>
            <a:ext cx="6554867" cy="1152128"/>
          </a:xfrm>
        </p:spPr>
        <p:txBody>
          <a:bodyPr>
            <a:normAutofit/>
          </a:bodyPr>
          <a:lstStyle/>
          <a:p>
            <a:pPr algn="ctr"/>
            <a:r>
              <a:rPr lang="tr-TR" dirty="0">
                <a:solidFill>
                  <a:schemeClr val="bg1"/>
                </a:solidFill>
                <a:latin typeface="+mn-lt"/>
              </a:rPr>
              <a:t>Proje Nasıl Geliştirilir?</a:t>
            </a:r>
          </a:p>
        </p:txBody>
      </p:sp>
      <p:sp>
        <p:nvSpPr>
          <p:cNvPr id="3" name="İçerik Yer Tutucusu 2"/>
          <p:cNvSpPr>
            <a:spLocks noGrp="1"/>
          </p:cNvSpPr>
          <p:nvPr>
            <p:ph idx="1"/>
          </p:nvPr>
        </p:nvSpPr>
        <p:spPr>
          <a:xfrm>
            <a:off x="3563888" y="908720"/>
            <a:ext cx="4513312" cy="4800600"/>
          </a:xfrm>
        </p:spPr>
        <p:txBody>
          <a:bodyPr/>
          <a:lstStyle/>
          <a:p>
            <a:pPr marL="571500" indent="-457200">
              <a:buFont typeface="+mj-lt"/>
              <a:buAutoNum type="arabicPeriod"/>
            </a:pPr>
            <a:r>
              <a:rPr lang="tr-TR" dirty="0"/>
              <a:t>Analizlere dayalı güçlü proje kurgusu</a:t>
            </a:r>
          </a:p>
          <a:p>
            <a:pPr marL="571500" indent="-457200">
              <a:buFont typeface="+mj-lt"/>
              <a:buAutoNum type="arabicPeriod"/>
            </a:pPr>
            <a:r>
              <a:rPr lang="tr-TR" dirty="0"/>
              <a:t>Kurgunun başvuru </a:t>
            </a:r>
            <a:r>
              <a:rPr lang="tr-TR" dirty="0" err="1"/>
              <a:t>dökümanına</a:t>
            </a:r>
            <a:r>
              <a:rPr lang="tr-TR" dirty="0"/>
              <a:t> dönüştürülmesi</a:t>
            </a:r>
          </a:p>
          <a:p>
            <a:pPr marL="571500" indent="-457200">
              <a:buFont typeface="+mj-lt"/>
              <a:buAutoNum type="arabicPeriod"/>
            </a:pPr>
            <a:r>
              <a:rPr lang="tr-TR" dirty="0"/>
              <a:t>Ekleri ile birlikte başvuru </a:t>
            </a:r>
            <a:r>
              <a:rPr lang="tr-TR" dirty="0" err="1"/>
              <a:t>dökümanının</a:t>
            </a:r>
            <a:r>
              <a:rPr lang="tr-TR" dirty="0"/>
              <a:t> tamamlanarak uygun platformda başvuru yapılması</a:t>
            </a:r>
          </a:p>
        </p:txBody>
      </p:sp>
      <p:pic>
        <p:nvPicPr>
          <p:cNvPr id="1026" name="Picture 2" descr="C:\Program Files (x86)\Microsoft Office\MEDIA\CAGCAT10\j01494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4804" y="1556792"/>
            <a:ext cx="3259608" cy="331236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390283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8650" y="365127"/>
            <a:ext cx="7886700" cy="849296"/>
          </a:xfrm>
        </p:spPr>
        <p:txBody>
          <a:bodyPr>
            <a:normAutofit/>
          </a:bodyPr>
          <a:lstStyle/>
          <a:p>
            <a:pPr algn="ctr"/>
            <a:r>
              <a:rPr lang="tr-TR" dirty="0">
                <a:solidFill>
                  <a:schemeClr val="bg1"/>
                </a:solidFill>
                <a:latin typeface="+mn-lt"/>
              </a:rPr>
              <a:t>Proje Geliştirme</a:t>
            </a:r>
          </a:p>
        </p:txBody>
      </p:sp>
      <p:sp>
        <p:nvSpPr>
          <p:cNvPr id="7" name="AutoShape 5"/>
          <p:cNvSpPr>
            <a:spLocks noChangeArrowheads="1"/>
          </p:cNvSpPr>
          <p:nvPr/>
        </p:nvSpPr>
        <p:spPr bwMode="auto">
          <a:xfrm>
            <a:off x="3801194" y="1268760"/>
            <a:ext cx="4343400" cy="584200"/>
          </a:xfrm>
          <a:prstGeom prst="homePlate">
            <a:avLst>
              <a:gd name="adj" fmla="val 47569"/>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scaled="0"/>
          </a:gradFill>
          <a:ln w="25400">
            <a:solidFill>
              <a:schemeClr val="tx1"/>
            </a:solidFill>
            <a:miter lim="800000"/>
            <a:headEnd/>
            <a:tailEnd/>
          </a:ln>
        </p:spPr>
        <p:txBody>
          <a:bodyPr wrap="none" lIns="90488" tIns="44450" rIns="90488" bIns="44450" anchor="ctr"/>
          <a:lstStyle/>
          <a:p>
            <a:pPr defTabSz="762000"/>
            <a:r>
              <a:rPr lang="en-GB" sz="2400" b="1"/>
              <a:t>    </a:t>
            </a:r>
            <a:r>
              <a:rPr lang="tr-TR" sz="2400" b="1"/>
              <a:t>PLANLAMA SAFHASI</a:t>
            </a:r>
            <a:endParaRPr lang="en-GB" sz="2400" b="1"/>
          </a:p>
        </p:txBody>
      </p:sp>
      <p:sp>
        <p:nvSpPr>
          <p:cNvPr id="8" name="AutoShape 6"/>
          <p:cNvSpPr>
            <a:spLocks noChangeArrowheads="1"/>
          </p:cNvSpPr>
          <p:nvPr/>
        </p:nvSpPr>
        <p:spPr bwMode="auto">
          <a:xfrm>
            <a:off x="272802" y="1268760"/>
            <a:ext cx="3867150" cy="584200"/>
          </a:xfrm>
          <a:prstGeom prst="homePlate">
            <a:avLst>
              <a:gd name="adj" fmla="val 59791"/>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scaled="0"/>
          </a:gradFill>
          <a:ln w="25400">
            <a:solidFill>
              <a:schemeClr val="tx1"/>
            </a:solidFill>
            <a:miter lim="800000"/>
            <a:headEnd/>
            <a:tailEnd/>
          </a:ln>
        </p:spPr>
        <p:txBody>
          <a:bodyPr wrap="none" lIns="90488" tIns="44450" rIns="90488" bIns="44450" anchor="ctr"/>
          <a:lstStyle/>
          <a:p>
            <a:pPr defTabSz="762000"/>
            <a:r>
              <a:rPr lang="tr-TR" sz="2400" b="1" dirty="0"/>
              <a:t>ANALİZ SAFHASI</a:t>
            </a:r>
            <a:endParaRPr lang="en-GB" sz="2400" b="1" dirty="0"/>
          </a:p>
        </p:txBody>
      </p:sp>
      <p:sp>
        <p:nvSpPr>
          <p:cNvPr id="9" name="Rectangle 2"/>
          <p:cNvSpPr txBox="1">
            <a:spLocks noChangeArrowheads="1"/>
          </p:cNvSpPr>
          <p:nvPr/>
        </p:nvSpPr>
        <p:spPr bwMode="auto">
          <a:xfrm>
            <a:off x="4572000" y="2085975"/>
            <a:ext cx="3672408"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85750" indent="-28575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buFont typeface="Arial" pitchFamily="34" charset="0"/>
              <a:buChar char="•"/>
            </a:pPr>
            <a:r>
              <a:rPr lang="tr-TR" sz="1800" b="1" dirty="0">
                <a:latin typeface="+mn-lt"/>
                <a:ea typeface="+mn-ea"/>
              </a:rPr>
              <a:t>Mantıksal Çerçeve Matrisi- </a:t>
            </a:r>
            <a:r>
              <a:rPr lang="tr-TR" sz="1800" dirty="0">
                <a:latin typeface="+mn-lt"/>
                <a:ea typeface="+mn-ea"/>
              </a:rPr>
              <a:t>proje yapısını tanımlamak, kendi içerisindeki tutarlılığını ve riskleri irdelemek; ölçülebilir başarı göstergelerini oluşturmak</a:t>
            </a:r>
          </a:p>
          <a:p>
            <a:pPr>
              <a:buFont typeface="Arial" pitchFamily="34" charset="0"/>
              <a:buChar char="•"/>
            </a:pPr>
            <a:endParaRPr lang="tr-TR" sz="1800" dirty="0">
              <a:latin typeface="+mn-lt"/>
              <a:ea typeface="+mn-ea"/>
            </a:endParaRPr>
          </a:p>
          <a:p>
            <a:pPr>
              <a:buFont typeface="Arial" pitchFamily="34" charset="0"/>
              <a:buChar char="•"/>
            </a:pPr>
            <a:r>
              <a:rPr lang="tr-TR" sz="1800" b="1" dirty="0">
                <a:latin typeface="+mn-lt"/>
                <a:ea typeface="+mn-ea"/>
              </a:rPr>
              <a:t>Faaliyet planlaması- </a:t>
            </a:r>
            <a:r>
              <a:rPr lang="tr-TR" sz="1800" dirty="0">
                <a:latin typeface="+mn-lt"/>
                <a:ea typeface="+mn-ea"/>
              </a:rPr>
              <a:t>her bir faaliyet ne zaman gerçekleştirilecektir?  </a:t>
            </a:r>
          </a:p>
          <a:p>
            <a:pPr>
              <a:buFont typeface="Arial" pitchFamily="34" charset="0"/>
              <a:buChar char="•"/>
            </a:pPr>
            <a:endParaRPr lang="tr-TR" sz="1800" dirty="0">
              <a:latin typeface="+mn-lt"/>
              <a:ea typeface="+mn-ea"/>
            </a:endParaRPr>
          </a:p>
          <a:p>
            <a:pPr>
              <a:buFont typeface="Arial" pitchFamily="34" charset="0"/>
              <a:buChar char="•"/>
            </a:pPr>
            <a:r>
              <a:rPr lang="tr-TR" sz="1800" b="1" dirty="0">
                <a:latin typeface="+mn-lt"/>
                <a:ea typeface="+mn-ea"/>
              </a:rPr>
              <a:t>Kaynak planlaması – </a:t>
            </a:r>
            <a:r>
              <a:rPr lang="tr-TR" sz="1800" dirty="0">
                <a:latin typeface="+mn-lt"/>
                <a:ea typeface="+mn-ea"/>
              </a:rPr>
              <a:t>hangi kaynaklara ihtiyaç duyulacaktır?</a:t>
            </a:r>
          </a:p>
          <a:p>
            <a:pPr>
              <a:lnSpc>
                <a:spcPct val="90000"/>
              </a:lnSpc>
              <a:spcBef>
                <a:spcPct val="50000"/>
              </a:spcBef>
              <a:buFont typeface="Monotype Sorts" charset="2"/>
              <a:buNone/>
            </a:pPr>
            <a:endParaRPr lang="tr-TR" sz="1800" dirty="0">
              <a:latin typeface="Constantia" pitchFamily="18" charset="0"/>
            </a:endParaRPr>
          </a:p>
        </p:txBody>
      </p:sp>
      <p:sp>
        <p:nvSpPr>
          <p:cNvPr id="10" name="Rectangle 4"/>
          <p:cNvSpPr txBox="1">
            <a:spLocks noChangeArrowheads="1"/>
          </p:cNvSpPr>
          <p:nvPr/>
        </p:nvSpPr>
        <p:spPr bwMode="auto">
          <a:xfrm>
            <a:off x="179512" y="2052960"/>
            <a:ext cx="3816424" cy="43673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85750" indent="-28575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nSpc>
                <a:spcPct val="90000"/>
              </a:lnSpc>
              <a:buFont typeface="Arial" pitchFamily="34" charset="0"/>
              <a:buChar char="•"/>
            </a:pPr>
            <a:r>
              <a:rPr lang="tr-TR" sz="1600" b="1" dirty="0">
                <a:latin typeface="+mn-lt"/>
                <a:ea typeface="+mn-ea"/>
              </a:rPr>
              <a:t>Mevcut durum  analizi- </a:t>
            </a:r>
            <a:r>
              <a:rPr lang="tr-TR" sz="1600" dirty="0">
                <a:latin typeface="+mn-lt"/>
                <a:ea typeface="+mn-ea"/>
              </a:rPr>
              <a:t>içinde bulunulan durumu, sorunu ve sorundan etkilenenlerin belirlenmesi</a:t>
            </a:r>
            <a:endParaRPr lang="tr-TR" sz="1600" b="1" dirty="0">
              <a:latin typeface="+mn-lt"/>
              <a:ea typeface="+mn-ea"/>
            </a:endParaRPr>
          </a:p>
          <a:p>
            <a:pPr>
              <a:lnSpc>
                <a:spcPct val="90000"/>
              </a:lnSpc>
              <a:buFont typeface="Arial" pitchFamily="34" charset="0"/>
              <a:buChar char="•"/>
            </a:pPr>
            <a:r>
              <a:rPr lang="tr-TR" sz="1600" b="1" dirty="0">
                <a:latin typeface="+mn-lt"/>
                <a:ea typeface="+mn-ea"/>
              </a:rPr>
              <a:t>Paydaş analizi- </a:t>
            </a:r>
            <a:r>
              <a:rPr lang="tr-TR" sz="1600" dirty="0">
                <a:latin typeface="+mn-lt"/>
                <a:ea typeface="+mn-ea"/>
              </a:rPr>
              <a:t>muhtemel ana paydaşların kapasiteleri değerlendirilerek belirlenmesi</a:t>
            </a:r>
          </a:p>
          <a:p>
            <a:pPr>
              <a:lnSpc>
                <a:spcPct val="90000"/>
              </a:lnSpc>
              <a:buFont typeface="Arial" pitchFamily="34" charset="0"/>
              <a:buChar char="•"/>
            </a:pPr>
            <a:r>
              <a:rPr lang="tr-TR" sz="1600" b="1" dirty="0"/>
              <a:t>Problem analizi- </a:t>
            </a:r>
            <a:r>
              <a:rPr lang="tr-TR" sz="1600" dirty="0"/>
              <a:t>önemli problemlerin, sınırların &amp; fırsatların belirlenmesi; sebep &amp; sonuç ilişkilerinin saptanması</a:t>
            </a:r>
            <a:endParaRPr lang="tr-TR" sz="1600" dirty="0">
              <a:latin typeface="+mn-lt"/>
              <a:ea typeface="+mn-ea"/>
            </a:endParaRPr>
          </a:p>
          <a:p>
            <a:pPr>
              <a:lnSpc>
                <a:spcPct val="90000"/>
              </a:lnSpc>
              <a:buFont typeface="Arial" pitchFamily="34" charset="0"/>
              <a:buChar char="•"/>
            </a:pPr>
            <a:r>
              <a:rPr lang="tr-TR" sz="1600" b="1" dirty="0">
                <a:latin typeface="+mn-lt"/>
                <a:ea typeface="+mn-ea"/>
              </a:rPr>
              <a:t>Hedef analizi-</a:t>
            </a:r>
            <a:r>
              <a:rPr lang="tr-TR" sz="1600" dirty="0">
                <a:latin typeface="+mn-lt"/>
                <a:ea typeface="+mn-ea"/>
              </a:rPr>
              <a:t>  belirlenen problemlerden çözümler geliştirmek; sonuca götüren yöntemler ile sonuçlar arasındaki ilişkilerin belirlenmesi</a:t>
            </a:r>
          </a:p>
          <a:p>
            <a:pPr>
              <a:lnSpc>
                <a:spcPct val="90000"/>
              </a:lnSpc>
              <a:buFont typeface="Arial" pitchFamily="34" charset="0"/>
              <a:buChar char="•"/>
            </a:pPr>
            <a:r>
              <a:rPr lang="tr-TR" sz="1600" b="1" dirty="0">
                <a:latin typeface="+mn-lt"/>
                <a:ea typeface="+mn-ea"/>
              </a:rPr>
              <a:t>Strateji Analizi- </a:t>
            </a:r>
            <a:r>
              <a:rPr lang="tr-TR" sz="1600" dirty="0">
                <a:latin typeface="+mn-lt"/>
                <a:ea typeface="+mn-ea"/>
              </a:rPr>
              <a:t>çözümler elde etmek için farklı stratejiler geliştirmek; en uygun stratejiyi belirlemek. </a:t>
            </a:r>
          </a:p>
        </p:txBody>
      </p:sp>
    </p:spTree>
    <p:extLst>
      <p:ext uri="{BB962C8B-B14F-4D97-AF65-F5344CB8AC3E}">
        <p14:creationId xmlns:p14="http://schemas.microsoft.com/office/powerpoint/2010/main" val="97910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 calcmode="lin" valueType="num">
                                      <p:cBhvr additive="base">
                                        <p:cTn id="1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0">
                                            <p:txEl>
                                              <p:pRg st="1" end="1"/>
                                            </p:txEl>
                                          </p:spTgt>
                                        </p:tgtEl>
                                        <p:attrNameLst>
                                          <p:attrName>style.visibility</p:attrName>
                                        </p:attrNameLst>
                                      </p:cBhvr>
                                      <p:to>
                                        <p:strVal val="visible"/>
                                      </p:to>
                                    </p:set>
                                    <p:anim calcmode="lin" valueType="num">
                                      <p:cBhvr additive="base">
                                        <p:cTn id="25"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0">
                                            <p:txEl>
                                              <p:pRg st="2" end="2"/>
                                            </p:txEl>
                                          </p:spTgt>
                                        </p:tgtEl>
                                        <p:attrNameLst>
                                          <p:attrName>style.visibility</p:attrName>
                                        </p:attrNameLst>
                                      </p:cBhvr>
                                      <p:to>
                                        <p:strVal val="visible"/>
                                      </p:to>
                                    </p:set>
                                    <p:anim calcmode="lin" valueType="num">
                                      <p:cBhvr additive="base">
                                        <p:cTn id="31"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0">
                                            <p:txEl>
                                              <p:pRg st="3" end="3"/>
                                            </p:txEl>
                                          </p:spTgt>
                                        </p:tgtEl>
                                        <p:attrNameLst>
                                          <p:attrName>style.visibility</p:attrName>
                                        </p:attrNameLst>
                                      </p:cBhvr>
                                      <p:to>
                                        <p:strVal val="visible"/>
                                      </p:to>
                                    </p:set>
                                    <p:anim calcmode="lin" valueType="num">
                                      <p:cBhvr additive="base">
                                        <p:cTn id="3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0">
                                            <p:txEl>
                                              <p:pRg st="4" end="4"/>
                                            </p:txEl>
                                          </p:spTgt>
                                        </p:tgtEl>
                                        <p:attrNameLst>
                                          <p:attrName>style.visibility</p:attrName>
                                        </p:attrNameLst>
                                      </p:cBhvr>
                                      <p:to>
                                        <p:strVal val="visible"/>
                                      </p:to>
                                    </p:set>
                                    <p:anim calcmode="lin" valueType="num">
                                      <p:cBhvr additive="base">
                                        <p:cTn id="43"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9">
                                            <p:txEl>
                                              <p:pRg st="0" end="0"/>
                                            </p:txEl>
                                          </p:spTgt>
                                        </p:tgtEl>
                                        <p:attrNameLst>
                                          <p:attrName>style.visibility</p:attrName>
                                        </p:attrNameLst>
                                      </p:cBhvr>
                                      <p:to>
                                        <p:strVal val="visible"/>
                                      </p:to>
                                    </p:set>
                                    <p:anim calcmode="lin" valueType="num">
                                      <p:cBhvr additive="base">
                                        <p:cTn id="4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9">
                                            <p:txEl>
                                              <p:pRg st="2" end="2"/>
                                            </p:txEl>
                                          </p:spTgt>
                                        </p:tgtEl>
                                        <p:attrNameLst>
                                          <p:attrName>style.visibility</p:attrName>
                                        </p:attrNameLst>
                                      </p:cBhvr>
                                      <p:to>
                                        <p:strVal val="visible"/>
                                      </p:to>
                                    </p:set>
                                    <p:anim calcmode="lin" valueType="num">
                                      <p:cBhvr additive="base">
                                        <p:cTn id="5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 fill="hold" grpId="0" nodeType="clickEffect">
                                  <p:stCondLst>
                                    <p:cond delay="0"/>
                                  </p:stCondLst>
                                  <p:childTnLst>
                                    <p:set>
                                      <p:cBhvr>
                                        <p:cTn id="60" dur="1" fill="hold">
                                          <p:stCondLst>
                                            <p:cond delay="0"/>
                                          </p:stCondLst>
                                        </p:cTn>
                                        <p:tgtEl>
                                          <p:spTgt spid="9">
                                            <p:txEl>
                                              <p:pRg st="4" end="4"/>
                                            </p:txEl>
                                          </p:spTgt>
                                        </p:tgtEl>
                                        <p:attrNameLst>
                                          <p:attrName>style.visibility</p:attrName>
                                        </p:attrNameLst>
                                      </p:cBhvr>
                                      <p:to>
                                        <p:strVal val="visible"/>
                                      </p:to>
                                    </p:set>
                                    <p:anim calcmode="lin" valueType="num">
                                      <p:cBhvr additive="base">
                                        <p:cTn id="6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8" grpId="0" animBg="1" autoUpdateAnimBg="0"/>
      <p:bldP spid="9" grpId="0" build="p" bldLvl="2" autoUpdateAnimBg="0"/>
      <p:bldP spid="10"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 6"/>
          <p:cNvGrpSpPr/>
          <p:nvPr/>
        </p:nvGrpSpPr>
        <p:grpSpPr>
          <a:xfrm>
            <a:off x="251520" y="1509747"/>
            <a:ext cx="8424541" cy="5447645"/>
            <a:chOff x="612481" y="1866723"/>
            <a:chExt cx="8424541" cy="5447645"/>
          </a:xfrm>
        </p:grpSpPr>
        <p:sp>
          <p:nvSpPr>
            <p:cNvPr id="8" name="Text Box 5"/>
            <p:cNvSpPr txBox="1">
              <a:spLocks noChangeArrowheads="1"/>
            </p:cNvSpPr>
            <p:nvPr/>
          </p:nvSpPr>
          <p:spPr bwMode="auto">
            <a:xfrm>
              <a:off x="972521" y="1866723"/>
              <a:ext cx="8064501" cy="54476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81000" indent="-38100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tr-TR" dirty="0">
                  <a:latin typeface="+mn-lt"/>
                </a:rPr>
                <a:t>1.	Mevcut Durum Analizi</a:t>
              </a:r>
            </a:p>
            <a:p>
              <a:pPr eaLnBrk="1" hangingPunct="1">
                <a:spcBef>
                  <a:spcPct val="50000"/>
                </a:spcBef>
              </a:pPr>
              <a:endParaRPr lang="tr-TR" dirty="0">
                <a:latin typeface="+mn-lt"/>
              </a:endParaRPr>
            </a:p>
            <a:p>
              <a:pPr eaLnBrk="1" hangingPunct="1">
                <a:spcBef>
                  <a:spcPct val="50000"/>
                </a:spcBef>
              </a:pPr>
              <a:r>
                <a:rPr lang="tr-TR" dirty="0">
                  <a:latin typeface="+mn-lt"/>
                </a:rPr>
                <a:t>		2. Paydaş Analizi</a:t>
              </a:r>
            </a:p>
            <a:p>
              <a:pPr eaLnBrk="1" hangingPunct="1">
                <a:spcBef>
                  <a:spcPct val="50000"/>
                </a:spcBef>
              </a:pPr>
              <a:endParaRPr lang="tr-TR" dirty="0">
                <a:latin typeface="+mn-lt"/>
              </a:endParaRPr>
            </a:p>
            <a:p>
              <a:pPr eaLnBrk="1" hangingPunct="1">
                <a:spcBef>
                  <a:spcPct val="50000"/>
                </a:spcBef>
              </a:pPr>
              <a:r>
                <a:rPr lang="tr-TR" dirty="0">
                  <a:latin typeface="+mn-lt"/>
                </a:rPr>
                <a:t>			3. Sorun Analizi</a:t>
              </a:r>
            </a:p>
            <a:p>
              <a:pPr eaLnBrk="1" hangingPunct="1">
                <a:spcBef>
                  <a:spcPct val="50000"/>
                </a:spcBef>
              </a:pPr>
              <a:endParaRPr lang="tr-TR" dirty="0">
                <a:latin typeface="+mn-lt"/>
              </a:endParaRPr>
            </a:p>
            <a:p>
              <a:pPr eaLnBrk="1" hangingPunct="1">
                <a:spcBef>
                  <a:spcPct val="50000"/>
                </a:spcBef>
              </a:pPr>
              <a:r>
                <a:rPr lang="tr-TR" dirty="0">
                  <a:latin typeface="+mn-lt"/>
                </a:rPr>
                <a:t>				4. Hedef Analizi</a:t>
              </a:r>
            </a:p>
            <a:p>
              <a:pPr eaLnBrk="1" hangingPunct="1">
                <a:spcBef>
                  <a:spcPct val="50000"/>
                </a:spcBef>
              </a:pPr>
              <a:endParaRPr lang="tr-TR" dirty="0">
                <a:latin typeface="+mn-lt"/>
              </a:endParaRPr>
            </a:p>
            <a:p>
              <a:pPr eaLnBrk="1" hangingPunct="1">
                <a:spcBef>
                  <a:spcPct val="50000"/>
                </a:spcBef>
              </a:pPr>
              <a:r>
                <a:rPr lang="tr-TR" dirty="0">
                  <a:latin typeface="+mn-lt"/>
                </a:rPr>
                <a:t>					5. Strateji Analizi</a:t>
              </a:r>
            </a:p>
            <a:p>
              <a:pPr eaLnBrk="1" hangingPunct="1">
                <a:spcBef>
                  <a:spcPct val="50000"/>
                </a:spcBef>
              </a:pPr>
              <a:endParaRPr lang="tr-TR" dirty="0">
                <a:latin typeface="+mn-lt"/>
              </a:endParaRPr>
            </a:p>
          </p:txBody>
        </p:sp>
        <p:pic>
          <p:nvPicPr>
            <p:cNvPr id="9" name="Picture 7" descr="MCj0240341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0913" y="3012946"/>
              <a:ext cx="1198563" cy="879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 name="Picture 8" descr="MCj007862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7613" y="3740955"/>
              <a:ext cx="534988" cy="1152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Picture 11" descr="MCj0198570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7295" y="4920928"/>
              <a:ext cx="1152525" cy="10144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2" name="Picture 14" descr="MCj0288976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2481" y="5757576"/>
              <a:ext cx="2144712" cy="1416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 name="Başlık 1"/>
          <p:cNvSpPr>
            <a:spLocks noGrp="1"/>
          </p:cNvSpPr>
          <p:nvPr>
            <p:ph type="title"/>
          </p:nvPr>
        </p:nvSpPr>
        <p:spPr>
          <a:xfrm>
            <a:off x="628650" y="365127"/>
            <a:ext cx="7886700" cy="920734"/>
          </a:xfrm>
        </p:spPr>
        <p:txBody>
          <a:bodyPr>
            <a:normAutofit/>
          </a:bodyPr>
          <a:lstStyle/>
          <a:p>
            <a:pPr algn="ctr"/>
            <a:r>
              <a:rPr lang="tr-TR" dirty="0">
                <a:solidFill>
                  <a:schemeClr val="bg1"/>
                </a:solidFill>
                <a:latin typeface="+mn-lt"/>
              </a:rPr>
              <a:t>Proje Geliştirme Analizleri</a:t>
            </a:r>
          </a:p>
        </p:txBody>
      </p:sp>
      <p:pic>
        <p:nvPicPr>
          <p:cNvPr id="8195" name="Picture 3" descr="C:\Users\Kaptan\AppData\Local\Microsoft\Windows\INetCache\IE\D6YRBTDZ\plus-2262604_960_720[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20072" y="1412776"/>
            <a:ext cx="857966" cy="85796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957127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3400" y="188640"/>
            <a:ext cx="6554867" cy="1080120"/>
          </a:xfrm>
        </p:spPr>
        <p:txBody>
          <a:bodyPr>
            <a:normAutofit/>
          </a:bodyPr>
          <a:lstStyle/>
          <a:p>
            <a:pPr algn="ctr"/>
            <a:r>
              <a:rPr lang="tr-TR" dirty="0">
                <a:solidFill>
                  <a:schemeClr val="bg1"/>
                </a:solidFill>
                <a:latin typeface="+mn-lt"/>
              </a:rPr>
              <a:t>Mevcut Durum Analizi</a:t>
            </a:r>
          </a:p>
        </p:txBody>
      </p:sp>
      <p:sp>
        <p:nvSpPr>
          <p:cNvPr id="3" name="İçerik Yer Tutucusu 2"/>
          <p:cNvSpPr>
            <a:spLocks noGrp="1"/>
          </p:cNvSpPr>
          <p:nvPr>
            <p:ph idx="1"/>
          </p:nvPr>
        </p:nvSpPr>
        <p:spPr>
          <a:xfrm>
            <a:off x="533400" y="1916832"/>
            <a:ext cx="8215064" cy="3816424"/>
          </a:xfrm>
        </p:spPr>
        <p:txBody>
          <a:bodyPr>
            <a:noAutofit/>
          </a:bodyPr>
          <a:lstStyle/>
          <a:p>
            <a:pPr>
              <a:lnSpc>
                <a:spcPct val="90000"/>
              </a:lnSpc>
            </a:pPr>
            <a:r>
              <a:rPr lang="tr-TR" sz="1800" dirty="0"/>
              <a:t>Proje ekibinin ve projede görev alacak insan kaynağının özellikleri ve kapasitesi nedir?</a:t>
            </a:r>
          </a:p>
          <a:p>
            <a:pPr>
              <a:lnSpc>
                <a:spcPct val="90000"/>
              </a:lnSpc>
            </a:pPr>
            <a:r>
              <a:rPr lang="tr-TR" sz="1800" dirty="0"/>
              <a:t>Kurumunuzun ve ortaklarınızın kapasitesi nedir?</a:t>
            </a:r>
          </a:p>
          <a:p>
            <a:pPr>
              <a:lnSpc>
                <a:spcPct val="90000"/>
              </a:lnSpc>
            </a:pPr>
            <a:r>
              <a:rPr lang="tr-TR" sz="1800" dirty="0"/>
              <a:t>Müdahale etmek istediğiniz sorun nedir?</a:t>
            </a:r>
          </a:p>
          <a:p>
            <a:pPr>
              <a:lnSpc>
                <a:spcPct val="90000"/>
              </a:lnSpc>
            </a:pPr>
            <a:r>
              <a:rPr lang="tr-TR" sz="1800" dirty="0"/>
              <a:t>Projeniz ile ulaşacağınız sonuç nedir?</a:t>
            </a:r>
          </a:p>
          <a:p>
            <a:pPr>
              <a:lnSpc>
                <a:spcPct val="90000"/>
              </a:lnSpc>
            </a:pPr>
            <a:r>
              <a:rPr lang="tr-TR" sz="1800" dirty="0"/>
              <a:t>Proje fikrinizin SWOT analizini yapın.</a:t>
            </a:r>
          </a:p>
        </p:txBody>
      </p:sp>
    </p:spTree>
    <p:extLst>
      <p:ext uri="{BB962C8B-B14F-4D97-AF65-F5344CB8AC3E}">
        <p14:creationId xmlns:p14="http://schemas.microsoft.com/office/powerpoint/2010/main" val="3810080568"/>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5791</TotalTime>
  <Words>3495</Words>
  <Application>Microsoft Office PowerPoint</Application>
  <PresentationFormat>Ekran Gösterisi (4:3)</PresentationFormat>
  <Paragraphs>685</Paragraphs>
  <Slides>58</Slides>
  <Notes>7</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58</vt:i4>
      </vt:variant>
    </vt:vector>
  </HeadingPairs>
  <TitlesOfParts>
    <vt:vector size="70" baseType="lpstr">
      <vt:lpstr>Arial</vt:lpstr>
      <vt:lpstr>Arial Narrow</vt:lpstr>
      <vt:lpstr>Calibri</vt:lpstr>
      <vt:lpstr>Calisto MT (Body)</vt:lpstr>
      <vt:lpstr>Century Gothic</vt:lpstr>
      <vt:lpstr>Constantia</vt:lpstr>
      <vt:lpstr>Monotype Sorts</vt:lpstr>
      <vt:lpstr>Times New Roman</vt:lpstr>
      <vt:lpstr>Verdana</vt:lpstr>
      <vt:lpstr>Wingdings</vt:lpstr>
      <vt:lpstr>Wingdings 3</vt:lpstr>
      <vt:lpstr>Dilim</vt:lpstr>
      <vt:lpstr>PowerPoint Sunusu</vt:lpstr>
      <vt:lpstr>Proje?</vt:lpstr>
      <vt:lpstr>Projenin Aşamaları</vt:lpstr>
      <vt:lpstr>Proje Döngüsü Yönetimi</vt:lpstr>
      <vt:lpstr>Proje Döngüsü – AB Formatı</vt:lpstr>
      <vt:lpstr>Proje Nasıl Geliştirilir?</vt:lpstr>
      <vt:lpstr>Proje Geliştirme</vt:lpstr>
      <vt:lpstr>Proje Geliştirme Analizleri</vt:lpstr>
      <vt:lpstr>Mevcut Durum Analizi</vt:lpstr>
      <vt:lpstr>Sorun Analizi</vt:lpstr>
      <vt:lpstr>Sorun Analizi – Problem Ağacı</vt:lpstr>
      <vt:lpstr>Hedef Analizi</vt:lpstr>
      <vt:lpstr>Hedef Analizi – Hedef Ağacı</vt:lpstr>
      <vt:lpstr>Hedef Analizi – Bireysel  Çalışması</vt:lpstr>
      <vt:lpstr>Paydaş Analizi</vt:lpstr>
      <vt:lpstr>Paydaş Analizi – Grup Çalışması</vt:lpstr>
      <vt:lpstr>Strateji analizi</vt:lpstr>
      <vt:lpstr>Strateji Analizi – Strateji Belirleme</vt:lpstr>
      <vt:lpstr>Strateji Analizi – Strateji Belirleme</vt:lpstr>
      <vt:lpstr>Proje Geliştirme</vt:lpstr>
      <vt:lpstr>Mantıksal Çerçeve Matrisi</vt:lpstr>
      <vt:lpstr>Mantıksal Çerçeve Matrisi</vt:lpstr>
      <vt:lpstr>Mantıksal Çerçeve Matrisi</vt:lpstr>
      <vt:lpstr>MÇM Yapı - Satırlar</vt:lpstr>
      <vt:lpstr>Örnek Proje Planlama</vt:lpstr>
      <vt:lpstr>Örnek Proje Planlama</vt:lpstr>
      <vt:lpstr>MÇM Yapı – Risk, Varsayım, Önkoşul</vt:lpstr>
      <vt:lpstr>MÇM Yapı – Başarı Göstergeleri</vt:lpstr>
      <vt:lpstr>MÇM Yapı – Doğrulama Kaynakları</vt:lpstr>
      <vt:lpstr>MÇM Nasıl Okunur?</vt:lpstr>
      <vt:lpstr>MÇM </vt:lpstr>
      <vt:lpstr>MÇM</vt:lpstr>
      <vt:lpstr>Doğrulama Kaynakları &gt; Sonuçları nasıl ispatlarım?</vt:lpstr>
      <vt:lpstr>Doğrulama Kaynakları &gt; Sonuçları nasıl ispatlarım?</vt:lpstr>
      <vt:lpstr>MÇM – Grup Çalışması</vt:lpstr>
      <vt:lpstr>Proje Planlama</vt:lpstr>
      <vt:lpstr>Faaliyet Planı</vt:lpstr>
      <vt:lpstr>Faaliyet Planının Hazırlanma Aşamaları</vt:lpstr>
      <vt:lpstr> Sıralama ve bağımlılıkların belirlenmesi; faaliyetler yeterince detaylandırıldıktan sonra birbirleriyle ilişkilerine karar verilmelidir. Sıralama bir faaliyetin hangi faaliyeti izleyeceğini, bağımlılık ise birisi bitmeden başlayamayacak veya tamamlanamayacak faaliyetler dizinini gösterir. Bağımlılıklar aynı kişi tarafından yapılacak faaliyetler arasında da olabilir. </vt:lpstr>
      <vt:lpstr>Faaliyet Planının Hazırlanma Aşamaları</vt:lpstr>
      <vt:lpstr>Faaliyet Planının Hazırlanma Aşamaları</vt:lpstr>
      <vt:lpstr>Faaliyet Planının Hazırlanma Aşamaları</vt:lpstr>
      <vt:lpstr>Faaliyet Planının Hazırlanma Aşamaları</vt:lpstr>
      <vt:lpstr>Faaliyet Planı – Gantt </vt:lpstr>
      <vt:lpstr>Proje Planlama – bireysel Çalışma</vt:lpstr>
      <vt:lpstr>Bütçe</vt:lpstr>
      <vt:lpstr>Bütçe Esasları</vt:lpstr>
      <vt:lpstr>Bütçe Esasları</vt:lpstr>
      <vt:lpstr>Bütçe Yönetimi</vt:lpstr>
      <vt:lpstr>Planlama Aşaması &gt; Bütçe</vt:lpstr>
      <vt:lpstr>PowerPoint Sunusu</vt:lpstr>
      <vt:lpstr>PowerPoint Sunusu</vt:lpstr>
      <vt:lpstr>Kontrol ve Raporlama</vt:lpstr>
      <vt:lpstr>Sürdürülebilirlik</vt:lpstr>
      <vt:lpstr>Sürdürülebilirlik</vt:lpstr>
      <vt:lpstr>Değerlendirme</vt:lpstr>
      <vt:lpstr>İzleme</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Takım İşidir!</dc:title>
  <dc:creator>hp</dc:creator>
  <cp:lastModifiedBy>kapadokyakadindayanisma dernegi</cp:lastModifiedBy>
  <cp:revision>109</cp:revision>
  <dcterms:created xsi:type="dcterms:W3CDTF">2017-09-26T11:45:41Z</dcterms:created>
  <dcterms:modified xsi:type="dcterms:W3CDTF">2021-07-29T09:25:41Z</dcterms:modified>
</cp:coreProperties>
</file>